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notesSlides/notesSlide15.xml" ContentType="application/vnd.openxmlformats-officedocument.presentationml.notesSlide+xml"/>
  <Override PartName="/ppt/charts/chart5.xml" ContentType="application/vnd.openxmlformats-officedocument.drawingml.chart+xml"/>
  <Override PartName="/ppt/notesSlides/notesSlide16.xml" ContentType="application/vnd.openxmlformats-officedocument.presentationml.notesSlide+xml"/>
  <Override PartName="/ppt/charts/chart6.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9" r:id="rId5"/>
    <p:sldMasterId id="2147483673" r:id="rId6"/>
    <p:sldMasterId id="2147483687" r:id="rId7"/>
  </p:sldMasterIdLst>
  <p:notesMasterIdLst>
    <p:notesMasterId r:id="rId65"/>
  </p:notesMasterIdLst>
  <p:handoutMasterIdLst>
    <p:handoutMasterId r:id="rId66"/>
  </p:handoutMasterIdLst>
  <p:sldIdLst>
    <p:sldId id="273" r:id="rId8"/>
    <p:sldId id="266" r:id="rId9"/>
    <p:sldId id="276" r:id="rId10"/>
    <p:sldId id="377" r:id="rId11"/>
    <p:sldId id="539" r:id="rId12"/>
    <p:sldId id="452" r:id="rId13"/>
    <p:sldId id="469" r:id="rId14"/>
    <p:sldId id="471" r:id="rId15"/>
    <p:sldId id="494" r:id="rId16"/>
    <p:sldId id="493" r:id="rId17"/>
    <p:sldId id="522" r:id="rId18"/>
    <p:sldId id="523" r:id="rId19"/>
    <p:sldId id="524" r:id="rId20"/>
    <p:sldId id="525" r:id="rId21"/>
    <p:sldId id="526" r:id="rId22"/>
    <p:sldId id="527" r:id="rId23"/>
    <p:sldId id="528" r:id="rId24"/>
    <p:sldId id="529" r:id="rId25"/>
    <p:sldId id="530" r:id="rId26"/>
    <p:sldId id="531" r:id="rId27"/>
    <p:sldId id="532" r:id="rId28"/>
    <p:sldId id="533" r:id="rId29"/>
    <p:sldId id="534" r:id="rId30"/>
    <p:sldId id="535" r:id="rId31"/>
    <p:sldId id="536" r:id="rId32"/>
    <p:sldId id="537" r:id="rId33"/>
    <p:sldId id="538" r:id="rId34"/>
    <p:sldId id="472" r:id="rId35"/>
    <p:sldId id="496" r:id="rId36"/>
    <p:sldId id="440" r:id="rId37"/>
    <p:sldId id="540" r:id="rId38"/>
    <p:sldId id="498" r:id="rId39"/>
    <p:sldId id="473" r:id="rId40"/>
    <p:sldId id="499" r:id="rId41"/>
    <p:sldId id="514" r:id="rId42"/>
    <p:sldId id="475" r:id="rId43"/>
    <p:sldId id="516" r:id="rId44"/>
    <p:sldId id="517" r:id="rId45"/>
    <p:sldId id="518" r:id="rId46"/>
    <p:sldId id="519" r:id="rId47"/>
    <p:sldId id="520" r:id="rId48"/>
    <p:sldId id="521" r:id="rId49"/>
    <p:sldId id="400" r:id="rId50"/>
    <p:sldId id="500" r:id="rId51"/>
    <p:sldId id="501" r:id="rId52"/>
    <p:sldId id="503" r:id="rId53"/>
    <p:sldId id="504" r:id="rId54"/>
    <p:sldId id="505" r:id="rId55"/>
    <p:sldId id="506" r:id="rId56"/>
    <p:sldId id="507" r:id="rId57"/>
    <p:sldId id="508" r:id="rId58"/>
    <p:sldId id="509" r:id="rId59"/>
    <p:sldId id="510" r:id="rId60"/>
    <p:sldId id="511" r:id="rId61"/>
    <p:sldId id="512" r:id="rId62"/>
    <p:sldId id="513" r:id="rId63"/>
    <p:sldId id="305" r:id="rId64"/>
  </p:sldIdLst>
  <p:sldSz cx="9144000" cy="5715000" type="screen16x1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cel Energy" initials="XE" lastIdx="1" clrIdx="0"/>
  <p:cmAuthor id="1" name="Klemm" initials="KRK" lastIdx="2" clrIdx="1"/>
  <p:cmAuthor id="2" name="Kerry Klemm" initials="KRK" lastIdx="1" clrIdx="2"/>
  <p:cmAuthor id="3" name="Neil Cowan" initials="NC" lastIdx="6" clrIdx="3"/>
  <p:cmAuthor id="4" name="Shawn Queenan" initials="SQ" lastIdx="2" clrIdx="4"/>
  <p:cmAuthor id="5" name="KRK" initials="KRK" lastIdx="5"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E05"/>
    <a:srgbClr val="000000"/>
    <a:srgbClr val="FFCC00"/>
    <a:srgbClr val="EE1C10"/>
    <a:srgbClr val="EEEFE5"/>
    <a:srgbClr val="ECEDE3"/>
    <a:srgbClr val="69913B"/>
    <a:srgbClr val="D77600"/>
    <a:srgbClr val="CAAC97"/>
    <a:srgbClr val="0066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34" autoAdjust="0"/>
    <p:restoredTop sz="99651" autoAdjust="0"/>
  </p:normalViewPr>
  <p:slideViewPr>
    <p:cSldViewPr>
      <p:cViewPr>
        <p:scale>
          <a:sx n="80" d="100"/>
          <a:sy n="80" d="100"/>
        </p:scale>
        <p:origin x="-1422" y="-636"/>
      </p:cViewPr>
      <p:guideLst>
        <p:guide orient="horz" pos="180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86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208015\Desktop\2018%20Solar%20Programs\2018%20Solar%20Stakeholder%20Meetings\2018-8-25%20Stakeholder%20Meeting%20Q3\Battery%20Stats%208222018.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208015\Desktop\2018%20Solar%20Programs\Rule%20Making%20-%2017M-0694E\Workshop%20Solar%20Gardens%20Workshop\CSG%20Timelin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npcplm02\home\227852\Choice%20Product\Renewable%20Connect\A%20Louise\Survey%20Results\2018_Renewable_Connect_CO_Residential%20(July%202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227852\Downloads\2018_Renewable_Connect_CO_Residential%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227852\Downloads\2018_Renewable_Connect_CO_Residential%20July%2031xls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114304461942258E-2"/>
          <c:y val="0.22137777287747493"/>
          <c:w val="0.35963635170603675"/>
          <c:h val="0.63744930861533722"/>
        </c:manualLayout>
      </c:layout>
      <c:pieChart>
        <c:varyColors val="1"/>
        <c:ser>
          <c:idx val="0"/>
          <c:order val="0"/>
          <c:tx>
            <c:strRef>
              <c:f>Sheet3!$B$2</c:f>
              <c:strCache>
                <c:ptCount val="1"/>
                <c:pt idx="0">
                  <c:v>Count of NamePlate Capacity (kW)</c:v>
                </c:pt>
              </c:strCache>
            </c:strRef>
          </c:tx>
          <c:spPr>
            <a:ln>
              <a:noFill/>
            </a:ln>
          </c:spPr>
          <c:dPt>
            <c:idx val="0"/>
            <c:bubble3D val="0"/>
            <c:spPr>
              <a:solidFill>
                <a:schemeClr val="bg2">
                  <a:lumMod val="75000"/>
                </a:schemeClr>
              </a:solidFill>
              <a:ln>
                <a:noFill/>
              </a:ln>
            </c:spPr>
          </c:dPt>
          <c:dPt>
            <c:idx val="2"/>
            <c:bubble3D val="0"/>
            <c:spPr>
              <a:solidFill>
                <a:srgbClr val="FFC000"/>
              </a:solidFill>
              <a:ln>
                <a:noFill/>
              </a:ln>
            </c:spPr>
          </c:dPt>
          <c:dPt>
            <c:idx val="3"/>
            <c:bubble3D val="0"/>
            <c:spPr>
              <a:solidFill>
                <a:schemeClr val="accent3">
                  <a:lumMod val="75000"/>
                </a:schemeClr>
              </a:solidFill>
              <a:ln>
                <a:noFill/>
              </a:ln>
            </c:spPr>
          </c:dPt>
          <c:dPt>
            <c:idx val="4"/>
            <c:bubble3D val="0"/>
            <c:spPr>
              <a:solidFill>
                <a:schemeClr val="accent4"/>
              </a:solidFill>
              <a:ln>
                <a:noFill/>
              </a:ln>
            </c:spPr>
          </c:dPt>
          <c:dPt>
            <c:idx val="5"/>
            <c:bubble3D val="0"/>
            <c:spPr>
              <a:solidFill>
                <a:schemeClr val="accent1"/>
              </a:solidFill>
              <a:ln>
                <a:noFill/>
              </a:ln>
            </c:spPr>
          </c:dPt>
          <c:dLbls>
            <c:dLbl>
              <c:idx val="0"/>
              <c:layout/>
              <c:tx>
                <c:rich>
                  <a:bodyPr/>
                  <a:lstStyle/>
                  <a:p>
                    <a:r>
                      <a:rPr lang="en-US" smtClean="0"/>
                      <a:t>1%</a:t>
                    </a:r>
                    <a:endParaRPr lang="en-US"/>
                  </a:p>
                </c:rich>
              </c:tx>
              <c:showLegendKey val="0"/>
              <c:showVal val="0"/>
              <c:showCatName val="0"/>
              <c:showSerName val="0"/>
              <c:showPercent val="1"/>
              <c:showBubbleSize val="0"/>
            </c:dLbl>
            <c:dLbl>
              <c:idx val="1"/>
              <c:layout/>
              <c:tx>
                <c:rich>
                  <a:bodyPr/>
                  <a:lstStyle/>
                  <a:p>
                    <a:r>
                      <a:rPr lang="en-US" smtClean="0"/>
                      <a:t>4%</a:t>
                    </a:r>
                    <a:endParaRPr lang="en-US"/>
                  </a:p>
                </c:rich>
              </c:tx>
              <c:showLegendKey val="0"/>
              <c:showVal val="0"/>
              <c:showCatName val="0"/>
              <c:showSerName val="0"/>
              <c:showPercent val="1"/>
              <c:showBubbleSize val="0"/>
            </c:dLbl>
            <c:dLbl>
              <c:idx val="2"/>
              <c:layout>
                <c:manualLayout>
                  <c:x val="5.0173228346456697E-3"/>
                  <c:y val="4.7688863643024722E-2"/>
                </c:manualLayout>
              </c:layout>
              <c:tx>
                <c:rich>
                  <a:bodyPr/>
                  <a:lstStyle/>
                  <a:p>
                    <a:r>
                      <a:rPr lang="en-US" dirty="0" smtClean="0"/>
                      <a:t>6%</a:t>
                    </a:r>
                    <a:endParaRPr lang="en-US" dirty="0"/>
                  </a:p>
                </c:rich>
              </c:tx>
              <c:dLblPos val="bestFit"/>
              <c:showLegendKey val="0"/>
              <c:showVal val="0"/>
              <c:showCatName val="0"/>
              <c:showSerName val="0"/>
              <c:showPercent val="1"/>
              <c:showBubbleSize val="0"/>
            </c:dLbl>
            <c:dLbl>
              <c:idx val="3"/>
              <c:layout/>
              <c:tx>
                <c:rich>
                  <a:bodyPr/>
                  <a:lstStyle/>
                  <a:p>
                    <a:pPr>
                      <a:defRPr sz="1800">
                        <a:solidFill>
                          <a:schemeClr val="bg1"/>
                        </a:solidFill>
                        <a:latin typeface="Arial" panose="020B0604020202020204" pitchFamily="34" charset="0"/>
                        <a:cs typeface="Arial" panose="020B0604020202020204" pitchFamily="34" charset="0"/>
                      </a:defRPr>
                    </a:pPr>
                    <a:r>
                      <a:rPr lang="en-US" smtClean="0"/>
                      <a:t>38%</a:t>
                    </a:r>
                    <a:endParaRPr lang="en-US"/>
                  </a:p>
                </c:rich>
              </c:tx>
              <c:spPr/>
              <c:showLegendKey val="0"/>
              <c:showVal val="0"/>
              <c:showCatName val="0"/>
              <c:showSerName val="0"/>
              <c:showPercent val="1"/>
              <c:showBubbleSize val="0"/>
            </c:dLbl>
            <c:dLbl>
              <c:idx val="4"/>
              <c:layout/>
              <c:tx>
                <c:rich>
                  <a:bodyPr/>
                  <a:lstStyle/>
                  <a:p>
                    <a:pPr>
                      <a:defRPr sz="1800">
                        <a:solidFill>
                          <a:schemeClr val="bg1"/>
                        </a:solidFill>
                        <a:latin typeface="Arial" panose="020B0604020202020204" pitchFamily="34" charset="0"/>
                        <a:cs typeface="Arial" panose="020B0604020202020204" pitchFamily="34" charset="0"/>
                      </a:defRPr>
                    </a:pPr>
                    <a:r>
                      <a:rPr lang="en-US" smtClean="0"/>
                      <a:t>7%</a:t>
                    </a:r>
                    <a:endParaRPr lang="en-US"/>
                  </a:p>
                </c:rich>
              </c:tx>
              <c:spPr/>
              <c:showLegendKey val="0"/>
              <c:showVal val="0"/>
              <c:showCatName val="0"/>
              <c:showSerName val="0"/>
              <c:showPercent val="1"/>
              <c:showBubbleSize val="0"/>
            </c:dLbl>
            <c:dLbl>
              <c:idx val="5"/>
              <c:layout/>
              <c:tx>
                <c:rich>
                  <a:bodyPr/>
                  <a:lstStyle/>
                  <a:p>
                    <a:r>
                      <a:rPr lang="en-US" smtClean="0"/>
                      <a:t>44%</a:t>
                    </a:r>
                    <a:endParaRPr lang="en-US" dirty="0"/>
                  </a:p>
                </c:rich>
              </c:tx>
              <c:showLegendKey val="0"/>
              <c:showVal val="0"/>
              <c:showCatName val="0"/>
              <c:showSerName val="0"/>
              <c:showPercent val="1"/>
              <c:showBubbleSize val="0"/>
            </c:dLbl>
            <c:txPr>
              <a:bodyPr/>
              <a:lstStyle/>
              <a:p>
                <a:pPr>
                  <a:defRPr sz="1800">
                    <a:latin typeface="Arial" panose="020B0604020202020204" pitchFamily="34" charset="0"/>
                    <a:cs typeface="Arial" panose="020B0604020202020204" pitchFamily="34" charset="0"/>
                  </a:defRPr>
                </a:pPr>
                <a:endParaRPr lang="en-US"/>
              </a:p>
            </c:txPr>
            <c:showLegendKey val="0"/>
            <c:showVal val="0"/>
            <c:showCatName val="0"/>
            <c:showSerName val="0"/>
            <c:showPercent val="1"/>
            <c:showBubbleSize val="0"/>
            <c:showLeaderLines val="1"/>
          </c:dLbls>
          <c:cat>
            <c:strRef>
              <c:f>Sheet3!$A$3:$A$8</c:f>
              <c:strCache>
                <c:ptCount val="6"/>
                <c:pt idx="0">
                  <c:v>1) Solar Installation Details</c:v>
                </c:pt>
                <c:pt idx="1">
                  <c:v>2) Documents and Payments</c:v>
                </c:pt>
                <c:pt idx="2">
                  <c:v>3) Engineering Review</c:v>
                </c:pt>
                <c:pt idx="3">
                  <c:v>4) Final Documentation</c:v>
                </c:pt>
                <c:pt idx="4">
                  <c:v>5) Meter Installation</c:v>
                </c:pt>
                <c:pt idx="5">
                  <c:v>6) Completed</c:v>
                </c:pt>
              </c:strCache>
            </c:strRef>
          </c:cat>
          <c:val>
            <c:numRef>
              <c:f>Sheet3!$B$3:$B$8</c:f>
              <c:numCache>
                <c:formatCode>General</c:formatCode>
                <c:ptCount val="6"/>
                <c:pt idx="0">
                  <c:v>1</c:v>
                </c:pt>
                <c:pt idx="1">
                  <c:v>5</c:v>
                </c:pt>
                <c:pt idx="2">
                  <c:v>13</c:v>
                </c:pt>
                <c:pt idx="3">
                  <c:v>90</c:v>
                </c:pt>
                <c:pt idx="4">
                  <c:v>19</c:v>
                </c:pt>
                <c:pt idx="5">
                  <c:v>117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Location of Solar Jobs in Kilowatts Produced</a:t>
            </a:r>
            <a:endParaRPr lang="en-US" dirty="0"/>
          </a:p>
        </c:rich>
      </c:tx>
      <c:layout/>
      <c:overlay val="0"/>
      <c:spPr>
        <a:noFill/>
        <a:ln>
          <a:noFill/>
        </a:ln>
        <a:effectLst/>
      </c:spPr>
    </c:title>
    <c:autoTitleDeleted val="0"/>
    <c:plotArea>
      <c:layout/>
      <c:barChart>
        <c:barDir val="col"/>
        <c:grouping val="clustered"/>
        <c:varyColors val="0"/>
        <c:ser>
          <c:idx val="0"/>
          <c:order val="0"/>
          <c:tx>
            <c:strRef>
              <c:f>Sheet1!$F$93</c:f>
              <c:strCache>
                <c:ptCount val="1"/>
                <c:pt idx="0">
                  <c:v>Kilowatts</c:v>
                </c:pt>
              </c:strCache>
            </c:strRef>
          </c:tx>
          <c:spPr>
            <a:solidFill>
              <a:schemeClr val="accent1"/>
            </a:solidFill>
            <a:ln>
              <a:noFill/>
            </a:ln>
            <a:effectLst/>
          </c:spPr>
          <c:invertIfNegative val="0"/>
          <c:cat>
            <c:strRef>
              <c:f>Sheet1!$E$94:$E$115</c:f>
              <c:strCache>
                <c:ptCount val="22"/>
                <c:pt idx="0">
                  <c:v>Alamosa</c:v>
                </c:pt>
                <c:pt idx="1">
                  <c:v>Antonito</c:v>
                </c:pt>
                <c:pt idx="2">
                  <c:v>Arvada</c:v>
                </c:pt>
                <c:pt idx="3">
                  <c:v>Aurora</c:v>
                </c:pt>
                <c:pt idx="4">
                  <c:v>Boulder</c:v>
                </c:pt>
                <c:pt idx="5">
                  <c:v>Broomfield</c:v>
                </c:pt>
                <c:pt idx="6">
                  <c:v>Centennial</c:v>
                </c:pt>
                <c:pt idx="7">
                  <c:v>Commerce City</c:v>
                </c:pt>
                <c:pt idx="8">
                  <c:v>Denver</c:v>
                </c:pt>
                <c:pt idx="9">
                  <c:v>Englewood</c:v>
                </c:pt>
                <c:pt idx="10">
                  <c:v>Evergreen</c:v>
                </c:pt>
                <c:pt idx="11">
                  <c:v>Grand Junction</c:v>
                </c:pt>
                <c:pt idx="12">
                  <c:v>Hooper</c:v>
                </c:pt>
                <c:pt idx="13">
                  <c:v>Lakewood</c:v>
                </c:pt>
                <c:pt idx="14">
                  <c:v>Littleton</c:v>
                </c:pt>
                <c:pt idx="15">
                  <c:v>Monte Vista</c:v>
                </c:pt>
                <c:pt idx="16">
                  <c:v>New Castle</c:v>
                </c:pt>
                <c:pt idx="17">
                  <c:v>Northglen</c:v>
                </c:pt>
                <c:pt idx="18">
                  <c:v>Sanford</c:v>
                </c:pt>
                <c:pt idx="19">
                  <c:v>Thornton</c:v>
                </c:pt>
                <c:pt idx="20">
                  <c:v>Wellington</c:v>
                </c:pt>
                <c:pt idx="21">
                  <c:v>Westminster</c:v>
                </c:pt>
              </c:strCache>
            </c:strRef>
          </c:cat>
          <c:val>
            <c:numRef>
              <c:f>Sheet1!$F$94:$F$115</c:f>
              <c:numCache>
                <c:formatCode>General</c:formatCode>
                <c:ptCount val="22"/>
                <c:pt idx="0">
                  <c:v>9.57</c:v>
                </c:pt>
                <c:pt idx="1">
                  <c:v>13.05</c:v>
                </c:pt>
                <c:pt idx="2">
                  <c:v>5.6</c:v>
                </c:pt>
                <c:pt idx="3">
                  <c:v>77.290000000000006</c:v>
                </c:pt>
                <c:pt idx="4">
                  <c:v>41.38</c:v>
                </c:pt>
                <c:pt idx="5">
                  <c:v>2.1</c:v>
                </c:pt>
                <c:pt idx="6">
                  <c:v>6.66</c:v>
                </c:pt>
                <c:pt idx="7">
                  <c:v>5.7</c:v>
                </c:pt>
                <c:pt idx="8">
                  <c:v>46.274999999999999</c:v>
                </c:pt>
                <c:pt idx="9">
                  <c:v>5.4</c:v>
                </c:pt>
                <c:pt idx="10">
                  <c:v>1.96</c:v>
                </c:pt>
                <c:pt idx="11">
                  <c:v>4.32</c:v>
                </c:pt>
                <c:pt idx="12">
                  <c:v>3.48</c:v>
                </c:pt>
                <c:pt idx="13">
                  <c:v>8.1999999999999993</c:v>
                </c:pt>
                <c:pt idx="14">
                  <c:v>2.7</c:v>
                </c:pt>
                <c:pt idx="15">
                  <c:v>16.53</c:v>
                </c:pt>
                <c:pt idx="16">
                  <c:v>3.51</c:v>
                </c:pt>
                <c:pt idx="17">
                  <c:v>7.8</c:v>
                </c:pt>
                <c:pt idx="18">
                  <c:v>6.96</c:v>
                </c:pt>
                <c:pt idx="19">
                  <c:v>35.409999999999997</c:v>
                </c:pt>
                <c:pt idx="20">
                  <c:v>3.3</c:v>
                </c:pt>
                <c:pt idx="21">
                  <c:v>2.8</c:v>
                </c:pt>
              </c:numCache>
            </c:numRef>
          </c:val>
          <c:extLst xmlns:c16r2="http://schemas.microsoft.com/office/drawing/2015/06/chart">
            <c:ext xmlns:c16="http://schemas.microsoft.com/office/drawing/2014/chart" uri="{C3380CC4-5D6E-409C-BE32-E72D297353CC}">
              <c16:uniqueId val="{00000000-C66C-41CF-AD01-31BBAFB5C7FC}"/>
            </c:ext>
          </c:extLst>
        </c:ser>
        <c:dLbls>
          <c:showLegendKey val="0"/>
          <c:showVal val="0"/>
          <c:showCatName val="0"/>
          <c:showSerName val="0"/>
          <c:showPercent val="0"/>
          <c:showBubbleSize val="0"/>
        </c:dLbls>
        <c:gapWidth val="219"/>
        <c:overlap val="-27"/>
        <c:axId val="88579456"/>
        <c:axId val="88925312"/>
      </c:barChart>
      <c:catAx>
        <c:axId val="8857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925312"/>
        <c:crosses val="autoZero"/>
        <c:auto val="1"/>
        <c:lblAlgn val="ctr"/>
        <c:lblOffset val="100"/>
        <c:noMultiLvlLbl val="0"/>
      </c:catAx>
      <c:valAx>
        <c:axId val="8892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579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latin typeface="Arial" panose="020B0604020202020204" pitchFamily="34" charset="0"/>
                <a:cs typeface="Arial" panose="020B0604020202020204" pitchFamily="34" charset="0"/>
              </a:defRPr>
            </a:pPr>
            <a:r>
              <a:rPr lang="en-US">
                <a:latin typeface="Arial" panose="020B0604020202020204" pitchFamily="34" charset="0"/>
                <a:cs typeface="Arial" panose="020B0604020202020204" pitchFamily="34" charset="0"/>
              </a:rPr>
              <a:t>Solar*Rewards Community Program Timeline</a:t>
            </a:r>
          </a:p>
        </c:rich>
      </c:tx>
      <c:layout>
        <c:manualLayout>
          <c:xMode val="edge"/>
          <c:yMode val="edge"/>
          <c:x val="0.16507375504236468"/>
          <c:y val="2.8639618138424822E-2"/>
        </c:manualLayout>
      </c:layout>
      <c:overlay val="1"/>
    </c:title>
    <c:autoTitleDeleted val="0"/>
    <c:plotArea>
      <c:layout>
        <c:manualLayout>
          <c:layoutTarget val="inner"/>
          <c:xMode val="edge"/>
          <c:yMode val="edge"/>
          <c:x val="0.12297246736775352"/>
          <c:y val="0.15943522572804891"/>
          <c:w val="0.50004132283322256"/>
          <c:h val="0.63801817080557233"/>
        </c:manualLayout>
      </c:layout>
      <c:barChart>
        <c:barDir val="col"/>
        <c:grouping val="clustered"/>
        <c:varyColors val="0"/>
        <c:ser>
          <c:idx val="0"/>
          <c:order val="0"/>
          <c:tx>
            <c:strRef>
              <c:f>Sheet3!$B$4</c:f>
              <c:strCache>
                <c:ptCount val="1"/>
                <c:pt idx="0">
                  <c:v>RES Plan Annual Capacity (MW)</c:v>
                </c:pt>
              </c:strCache>
            </c:strRef>
          </c:tx>
          <c:invertIfNegative val="0"/>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Sheet3!$C$4:$J$4</c:f>
              <c:numCache>
                <c:formatCode>_(* #,##0_);_(* \(#,##0\);_(* "-"??_);_(@_)</c:formatCode>
                <c:ptCount val="8"/>
                <c:pt idx="0">
                  <c:v>9</c:v>
                </c:pt>
                <c:pt idx="1">
                  <c:v>9</c:v>
                </c:pt>
                <c:pt idx="2">
                  <c:v>30</c:v>
                </c:pt>
                <c:pt idx="3">
                  <c:v>30</c:v>
                </c:pt>
                <c:pt idx="4">
                  <c:v>30</c:v>
                </c:pt>
                <c:pt idx="5">
                  <c:v>34</c:v>
                </c:pt>
                <c:pt idx="6">
                  <c:v>39</c:v>
                </c:pt>
                <c:pt idx="7">
                  <c:v>44</c:v>
                </c:pt>
              </c:numCache>
            </c:numRef>
          </c:val>
        </c:ser>
        <c:ser>
          <c:idx val="2"/>
          <c:order val="2"/>
          <c:tx>
            <c:strRef>
              <c:f>Sheet3!$B$6</c:f>
              <c:strCache>
                <c:ptCount val="1"/>
                <c:pt idx="0">
                  <c:v>Awarded Capacity (Annual)</c:v>
                </c:pt>
              </c:strCache>
            </c:strRef>
          </c:tx>
          <c:spPr>
            <a:solidFill>
              <a:srgbClr val="00B050"/>
            </a:solidFill>
          </c:spPr>
          <c:invertIfNegative val="0"/>
          <c:dPt>
            <c:idx val="6"/>
            <c:invertIfNegative val="0"/>
            <c:bubble3D val="0"/>
            <c:spPr>
              <a:pattFill prst="wdUpDiag">
                <a:fgClr>
                  <a:srgbClr val="00B050"/>
                </a:fgClr>
                <a:bgClr>
                  <a:schemeClr val="bg1"/>
                </a:bgClr>
              </a:pattFill>
            </c:spPr>
          </c:dPt>
          <c:dPt>
            <c:idx val="7"/>
            <c:invertIfNegative val="0"/>
            <c:bubble3D val="0"/>
            <c:spPr>
              <a:pattFill prst="wdUpDiag">
                <a:fgClr>
                  <a:srgbClr val="00B050"/>
                </a:fgClr>
                <a:bgClr>
                  <a:schemeClr val="bg1"/>
                </a:bgClr>
              </a:pattFill>
            </c:spPr>
          </c:dPt>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Sheet3!$C$6:$J$6</c:f>
              <c:numCache>
                <c:formatCode>General</c:formatCode>
                <c:ptCount val="8"/>
                <c:pt idx="0">
                  <c:v>9</c:v>
                </c:pt>
                <c:pt idx="1">
                  <c:v>9</c:v>
                </c:pt>
                <c:pt idx="2">
                  <c:v>0</c:v>
                </c:pt>
                <c:pt idx="3">
                  <c:v>29.5</c:v>
                </c:pt>
                <c:pt idx="4">
                  <c:v>59.5</c:v>
                </c:pt>
                <c:pt idx="5">
                  <c:v>4.5</c:v>
                </c:pt>
                <c:pt idx="6">
                  <c:v>69.5</c:v>
                </c:pt>
                <c:pt idx="7">
                  <c:v>44</c:v>
                </c:pt>
              </c:numCache>
            </c:numRef>
          </c:val>
        </c:ser>
        <c:dLbls>
          <c:showLegendKey val="0"/>
          <c:showVal val="0"/>
          <c:showCatName val="0"/>
          <c:showSerName val="0"/>
          <c:showPercent val="0"/>
          <c:showBubbleSize val="0"/>
        </c:dLbls>
        <c:gapWidth val="150"/>
        <c:axId val="71931008"/>
        <c:axId val="71932928"/>
      </c:barChart>
      <c:lineChart>
        <c:grouping val="standard"/>
        <c:varyColors val="0"/>
        <c:ser>
          <c:idx val="1"/>
          <c:order val="1"/>
          <c:tx>
            <c:strRef>
              <c:f>Sheet3!$B$5</c:f>
              <c:strCache>
                <c:ptCount val="1"/>
                <c:pt idx="0">
                  <c:v>RES Plan Capacity (Cumulative)</c:v>
                </c:pt>
              </c:strCache>
            </c:strRef>
          </c:tx>
          <c:spPr>
            <a:ln>
              <a:solidFill>
                <a:schemeClr val="accent1">
                  <a:lumMod val="75000"/>
                </a:schemeClr>
              </a:solidFill>
            </a:ln>
          </c:spPr>
          <c:marker>
            <c:symbol val="none"/>
          </c:marker>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Sheet3!$C$5:$J$5</c:f>
              <c:numCache>
                <c:formatCode>_(* #,##0_);_(* \(#,##0\);_(* "-"??_);_(@_)</c:formatCode>
                <c:ptCount val="8"/>
                <c:pt idx="0">
                  <c:v>9</c:v>
                </c:pt>
                <c:pt idx="1">
                  <c:v>18</c:v>
                </c:pt>
                <c:pt idx="2">
                  <c:v>48</c:v>
                </c:pt>
                <c:pt idx="3">
                  <c:v>78</c:v>
                </c:pt>
                <c:pt idx="4">
                  <c:v>108</c:v>
                </c:pt>
                <c:pt idx="5">
                  <c:v>142</c:v>
                </c:pt>
                <c:pt idx="6">
                  <c:v>181</c:v>
                </c:pt>
                <c:pt idx="7">
                  <c:v>225</c:v>
                </c:pt>
              </c:numCache>
            </c:numRef>
          </c:val>
          <c:smooth val="0"/>
        </c:ser>
        <c:ser>
          <c:idx val="3"/>
          <c:order val="3"/>
          <c:tx>
            <c:strRef>
              <c:f>Sheet3!$B$7</c:f>
              <c:strCache>
                <c:ptCount val="1"/>
                <c:pt idx="0">
                  <c:v>Awarded Capacity (Cumulative)</c:v>
                </c:pt>
              </c:strCache>
            </c:strRef>
          </c:tx>
          <c:spPr>
            <a:ln>
              <a:solidFill>
                <a:srgbClr val="00B050"/>
              </a:solidFill>
            </a:ln>
          </c:spPr>
          <c:marker>
            <c:symbol val="none"/>
          </c:marker>
          <c:dPt>
            <c:idx val="6"/>
            <c:bubble3D val="0"/>
            <c:spPr>
              <a:ln>
                <a:solidFill>
                  <a:srgbClr val="00B050"/>
                </a:solidFill>
                <a:prstDash val="sysDash"/>
              </a:ln>
            </c:spPr>
          </c:dPt>
          <c:dPt>
            <c:idx val="7"/>
            <c:bubble3D val="0"/>
            <c:spPr>
              <a:ln w="38100" cmpd="dbl">
                <a:solidFill>
                  <a:srgbClr val="00B050"/>
                </a:solidFill>
                <a:prstDash val="sysDash"/>
              </a:ln>
            </c:spPr>
          </c:dPt>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Sheet3!$C$7:$J$7</c:f>
              <c:numCache>
                <c:formatCode>General</c:formatCode>
                <c:ptCount val="8"/>
                <c:pt idx="0">
                  <c:v>9</c:v>
                </c:pt>
                <c:pt idx="1">
                  <c:v>18</c:v>
                </c:pt>
                <c:pt idx="2">
                  <c:v>18</c:v>
                </c:pt>
                <c:pt idx="3">
                  <c:v>47.5</c:v>
                </c:pt>
                <c:pt idx="4">
                  <c:v>107</c:v>
                </c:pt>
                <c:pt idx="5">
                  <c:v>111.5</c:v>
                </c:pt>
                <c:pt idx="6">
                  <c:v>181</c:v>
                </c:pt>
                <c:pt idx="7">
                  <c:v>225</c:v>
                </c:pt>
              </c:numCache>
            </c:numRef>
          </c:val>
          <c:smooth val="0"/>
        </c:ser>
        <c:ser>
          <c:idx val="4"/>
          <c:order val="4"/>
          <c:tx>
            <c:strRef>
              <c:f>Sheet3!$B$8</c:f>
              <c:strCache>
                <c:ptCount val="1"/>
                <c:pt idx="0">
                  <c:v>Operational Capacity (Cumulative)</c:v>
                </c:pt>
              </c:strCache>
            </c:strRef>
          </c:tx>
          <c:marker>
            <c:symbol val="none"/>
          </c:marker>
          <c:dPt>
            <c:idx val="6"/>
            <c:bubble3D val="0"/>
            <c:spPr>
              <a:ln>
                <a:prstDash val="sysDash"/>
              </a:ln>
            </c:spPr>
          </c:dPt>
          <c:dPt>
            <c:idx val="7"/>
            <c:bubble3D val="0"/>
            <c:spPr>
              <a:ln>
                <a:prstDash val="sysDash"/>
              </a:ln>
            </c:spPr>
          </c:dPt>
          <c:cat>
            <c:numRef>
              <c:f>Sheet3!$C$3:$J$3</c:f>
              <c:numCache>
                <c:formatCode>General</c:formatCode>
                <c:ptCount val="8"/>
                <c:pt idx="0">
                  <c:v>2012</c:v>
                </c:pt>
                <c:pt idx="1">
                  <c:v>2013</c:v>
                </c:pt>
                <c:pt idx="2">
                  <c:v>2014</c:v>
                </c:pt>
                <c:pt idx="3">
                  <c:v>2015</c:v>
                </c:pt>
                <c:pt idx="4">
                  <c:v>2016</c:v>
                </c:pt>
                <c:pt idx="5">
                  <c:v>2017</c:v>
                </c:pt>
                <c:pt idx="6">
                  <c:v>2018</c:v>
                </c:pt>
                <c:pt idx="7">
                  <c:v>2019</c:v>
                </c:pt>
              </c:numCache>
            </c:numRef>
          </c:cat>
          <c:val>
            <c:numRef>
              <c:f>Sheet3!$C$8:$J$8</c:f>
              <c:numCache>
                <c:formatCode>General</c:formatCode>
                <c:ptCount val="8"/>
                <c:pt idx="1">
                  <c:v>2.39</c:v>
                </c:pt>
                <c:pt idx="2">
                  <c:v>9.57</c:v>
                </c:pt>
                <c:pt idx="3">
                  <c:v>16.559999999999999</c:v>
                </c:pt>
                <c:pt idx="4">
                  <c:v>18.05</c:v>
                </c:pt>
                <c:pt idx="5">
                  <c:v>33.46</c:v>
                </c:pt>
                <c:pt idx="6">
                  <c:v>80</c:v>
                </c:pt>
                <c:pt idx="7">
                  <c:v>140</c:v>
                </c:pt>
              </c:numCache>
            </c:numRef>
          </c:val>
          <c:smooth val="0"/>
        </c:ser>
        <c:dLbls>
          <c:showLegendKey val="0"/>
          <c:showVal val="0"/>
          <c:showCatName val="0"/>
          <c:showSerName val="0"/>
          <c:showPercent val="0"/>
          <c:showBubbleSize val="0"/>
        </c:dLbls>
        <c:marker val="1"/>
        <c:smooth val="0"/>
        <c:axId val="71931008"/>
        <c:axId val="71932928"/>
      </c:lineChart>
      <c:catAx>
        <c:axId val="71931008"/>
        <c:scaling>
          <c:orientation val="minMax"/>
        </c:scaling>
        <c:delete val="0"/>
        <c:axPos val="b"/>
        <c:title>
          <c:tx>
            <c:rich>
              <a:bodyPr/>
              <a:lstStyle/>
              <a:p>
                <a:pPr>
                  <a:defRPr sz="1400" b="0">
                    <a:latin typeface="Arial" panose="020B0604020202020204" pitchFamily="34" charset="0"/>
                    <a:cs typeface="Arial" panose="020B0604020202020204" pitchFamily="34" charset="0"/>
                  </a:defRPr>
                </a:pPr>
                <a:r>
                  <a:rPr lang="en-US" sz="1400" b="0">
                    <a:latin typeface="Arial" panose="020B0604020202020204" pitchFamily="34" charset="0"/>
                    <a:cs typeface="Arial" panose="020B0604020202020204" pitchFamily="34" charset="0"/>
                  </a:rPr>
                  <a:t>Year</a:t>
                </a:r>
              </a:p>
            </c:rich>
          </c:tx>
          <c:layout/>
          <c:overlay val="0"/>
        </c:title>
        <c:numFmt formatCode="General" sourceLinked="1"/>
        <c:majorTickMark val="out"/>
        <c:minorTickMark val="none"/>
        <c:tickLblPos val="nextTo"/>
        <c:txPr>
          <a:bodyPr rot="-2400000"/>
          <a:lstStyle/>
          <a:p>
            <a:pPr>
              <a:defRPr sz="1400">
                <a:latin typeface="Arial" panose="020B0604020202020204" pitchFamily="34" charset="0"/>
                <a:cs typeface="Arial" panose="020B0604020202020204" pitchFamily="34" charset="0"/>
              </a:defRPr>
            </a:pPr>
            <a:endParaRPr lang="en-US"/>
          </a:p>
        </c:txPr>
        <c:crossAx val="71932928"/>
        <c:crosses val="autoZero"/>
        <c:auto val="1"/>
        <c:lblAlgn val="ctr"/>
        <c:lblOffset val="100"/>
        <c:noMultiLvlLbl val="0"/>
      </c:catAx>
      <c:valAx>
        <c:axId val="71932928"/>
        <c:scaling>
          <c:orientation val="minMax"/>
        </c:scaling>
        <c:delete val="0"/>
        <c:axPos val="l"/>
        <c:majorGridlines/>
        <c:title>
          <c:tx>
            <c:rich>
              <a:bodyPr rot="-5400000" vert="horz"/>
              <a:lstStyle/>
              <a:p>
                <a:pPr>
                  <a:defRPr sz="1400" b="0">
                    <a:latin typeface="Arial" panose="020B0604020202020204" pitchFamily="34" charset="0"/>
                    <a:cs typeface="Arial" panose="020B0604020202020204" pitchFamily="34" charset="0"/>
                  </a:defRPr>
                </a:pPr>
                <a:r>
                  <a:rPr lang="en-US" sz="1400" b="0">
                    <a:latin typeface="Arial" panose="020B0604020202020204" pitchFamily="34" charset="0"/>
                    <a:cs typeface="Arial" panose="020B0604020202020204" pitchFamily="34" charset="0"/>
                  </a:rPr>
                  <a:t>Capacity (MW)</a:t>
                </a:r>
              </a:p>
            </c:rich>
          </c:tx>
          <c:layout/>
          <c:overlay val="0"/>
        </c:title>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71931008"/>
        <c:crosses val="autoZero"/>
        <c:crossBetween val="between"/>
      </c:valAx>
    </c:plotArea>
    <c:legend>
      <c:legendPos val="r"/>
      <c:layout>
        <c:manualLayout>
          <c:xMode val="edge"/>
          <c:yMode val="edge"/>
          <c:x val="0.65247059249335293"/>
          <c:y val="0.15512982031092268"/>
          <c:w val="0.34715115644101535"/>
          <c:h val="0.30901675752069446"/>
        </c:manualLayout>
      </c:layout>
      <c:overlay val="0"/>
      <c:txPr>
        <a:bodyPr/>
        <a:lstStyle/>
        <a:p>
          <a:pPr>
            <a:defRPr sz="12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1"/>
        <c:ser>
          <c:idx val="0"/>
          <c:order val="0"/>
          <c:invertIfNegative val="0"/>
          <c:dLbls>
            <c:dLbl>
              <c:idx val="0"/>
              <c:layout>
                <c:manualLayout>
                  <c:x val="6.3888888888888884E-2"/>
                  <c:y val="-5.6497187707902422E-3"/>
                </c:manualLayout>
              </c:layout>
              <c:showLegendKey val="0"/>
              <c:showVal val="1"/>
              <c:showCatName val="0"/>
              <c:showSerName val="0"/>
              <c:showPercent val="0"/>
              <c:showBubbleSize val="0"/>
            </c:dLbl>
            <c:dLbl>
              <c:idx val="1"/>
              <c:layout>
                <c:manualLayout>
                  <c:x val="3.888888888888889E-2"/>
                  <c:y val="-8.4745781561853632E-3"/>
                </c:manualLayout>
              </c:layout>
              <c:showLegendKey val="0"/>
              <c:showVal val="1"/>
              <c:showCatName val="0"/>
              <c:showSerName val="0"/>
              <c:showPercent val="0"/>
              <c:showBubbleSize val="0"/>
            </c:dLbl>
            <c:dLbl>
              <c:idx val="2"/>
              <c:layout>
                <c:manualLayout>
                  <c:x val="3.6111111111111108E-2"/>
                  <c:y val="-2.8248593853951211E-2"/>
                </c:manualLayout>
              </c:layout>
              <c:showLegendKey val="0"/>
              <c:showVal val="1"/>
              <c:showCatName val="0"/>
              <c:showSerName val="0"/>
              <c:showPercent val="0"/>
              <c:showBubbleSize val="0"/>
            </c:dLbl>
            <c:dLbl>
              <c:idx val="3"/>
              <c:layout>
                <c:manualLayout>
                  <c:x val="3.3333333333333333E-2"/>
                  <c:y val="-1.4124296926975605E-2"/>
                </c:manualLayout>
              </c:layout>
              <c:showLegendKey val="0"/>
              <c:showVal val="1"/>
              <c:showCatName val="0"/>
              <c:showSerName val="0"/>
              <c:showPercent val="0"/>
              <c:showBubbleSize val="0"/>
            </c:dLbl>
            <c:txPr>
              <a:bodyPr/>
              <a:lstStyle/>
              <a:p>
                <a:pPr>
                  <a:defRPr sz="1100" b="1">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dLbls>
          <c:cat>
            <c:strRef>
              <c:f>Summary1!$F$520:$F$523</c:f>
              <c:strCache>
                <c:ptCount val="4"/>
                <c:pt idx="0">
                  <c:v>It’s not important. Xcel Energy shouldn’t spend time on it</c:v>
                </c:pt>
                <c:pt idx="1">
                  <c:v>Don’t know</c:v>
                </c:pt>
                <c:pt idx="2">
                  <c:v>It’s important, but there are other energy issues that are more important</c:v>
                </c:pt>
                <c:pt idx="3">
                  <c:v>It’s important and is a high priority issue</c:v>
                </c:pt>
              </c:strCache>
            </c:strRef>
          </c:cat>
          <c:val>
            <c:numRef>
              <c:f>Summary1!$G$520:$G$523</c:f>
              <c:numCache>
                <c:formatCode>0%</c:formatCode>
                <c:ptCount val="4"/>
                <c:pt idx="0">
                  <c:v>0.02</c:v>
                </c:pt>
                <c:pt idx="1">
                  <c:v>0.05</c:v>
                </c:pt>
                <c:pt idx="2">
                  <c:v>0.18</c:v>
                </c:pt>
                <c:pt idx="3">
                  <c:v>0.75</c:v>
                </c:pt>
              </c:numCache>
            </c:numRef>
          </c:val>
        </c:ser>
        <c:dLbls>
          <c:showLegendKey val="0"/>
          <c:showVal val="0"/>
          <c:showCatName val="0"/>
          <c:showSerName val="0"/>
          <c:showPercent val="0"/>
          <c:showBubbleSize val="0"/>
        </c:dLbls>
        <c:gapWidth val="65"/>
        <c:shape val="box"/>
        <c:axId val="71957888"/>
        <c:axId val="73520256"/>
        <c:axId val="0"/>
      </c:bar3DChart>
      <c:catAx>
        <c:axId val="71957888"/>
        <c:scaling>
          <c:orientation val="minMax"/>
        </c:scaling>
        <c:delete val="0"/>
        <c:axPos val="l"/>
        <c:majorTickMark val="out"/>
        <c:minorTickMark val="none"/>
        <c:tickLblPos val="nextTo"/>
        <c:txPr>
          <a:bodyPr/>
          <a:lstStyle/>
          <a:p>
            <a:pPr>
              <a:defRPr sz="1100" b="1">
                <a:latin typeface="Arial" panose="020B0604020202020204" pitchFamily="34" charset="0"/>
                <a:cs typeface="Arial" panose="020B0604020202020204" pitchFamily="34" charset="0"/>
              </a:defRPr>
            </a:pPr>
            <a:endParaRPr lang="en-US"/>
          </a:p>
        </c:txPr>
        <c:crossAx val="73520256"/>
        <c:crosses val="autoZero"/>
        <c:auto val="1"/>
        <c:lblAlgn val="ctr"/>
        <c:lblOffset val="100"/>
        <c:noMultiLvlLbl val="0"/>
      </c:catAx>
      <c:valAx>
        <c:axId val="73520256"/>
        <c:scaling>
          <c:orientation val="minMax"/>
        </c:scaling>
        <c:delete val="1"/>
        <c:axPos val="b"/>
        <c:numFmt formatCode="0%" sourceLinked="1"/>
        <c:majorTickMark val="out"/>
        <c:minorTickMark val="none"/>
        <c:tickLblPos val="nextTo"/>
        <c:crossAx val="7195788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1"/>
        <c:ser>
          <c:idx val="0"/>
          <c:order val="0"/>
          <c:invertIfNegative val="0"/>
          <c:dLbls>
            <c:dLbl>
              <c:idx val="1"/>
              <c:layout>
                <c:manualLayout>
                  <c:x val="1.5576323987538941E-2"/>
                  <c:y val="0"/>
                </c:manualLayout>
              </c:layout>
              <c:showLegendKey val="0"/>
              <c:showVal val="1"/>
              <c:showCatName val="0"/>
              <c:showSerName val="0"/>
              <c:showPercent val="0"/>
              <c:showBubbleSize val="0"/>
            </c:dLbl>
            <c:dLbl>
              <c:idx val="2"/>
              <c:layout>
                <c:manualLayout>
                  <c:x val="1.5576323987538941E-2"/>
                  <c:y val="-9.433962264150943E-3"/>
                </c:manualLayout>
              </c:layout>
              <c:showLegendKey val="0"/>
              <c:showVal val="1"/>
              <c:showCatName val="0"/>
              <c:showSerName val="0"/>
              <c:showPercent val="0"/>
              <c:showBubbleSize val="0"/>
            </c:dLbl>
            <c:dLbl>
              <c:idx val="3"/>
              <c:layout>
                <c:manualLayout>
                  <c:x val="2.0249221183800622E-2"/>
                  <c:y val="0"/>
                </c:manualLayout>
              </c:layout>
              <c:showLegendKey val="0"/>
              <c:showVal val="1"/>
              <c:showCatName val="0"/>
              <c:showSerName val="0"/>
              <c:showPercent val="0"/>
              <c:showBubbleSize val="0"/>
            </c:dLbl>
            <c:dLbl>
              <c:idx val="4"/>
              <c:layout>
                <c:manualLayout>
                  <c:x val="1.2461059190031267E-2"/>
                  <c:y val="-9.433962264150943E-3"/>
                </c:manualLayout>
              </c:layout>
              <c:showLegendKey val="0"/>
              <c:showVal val="1"/>
              <c:showCatName val="0"/>
              <c:showSerName val="0"/>
              <c:showPercent val="0"/>
              <c:showBubbleSize val="0"/>
            </c:dLbl>
            <c:dLbl>
              <c:idx val="5"/>
              <c:layout>
                <c:manualLayout>
                  <c:x val="1.2461059190031152E-2"/>
                  <c:y val="-6.2893081761006293E-3"/>
                </c:manualLayout>
              </c:layout>
              <c:showLegendKey val="0"/>
              <c:showVal val="1"/>
              <c:showCatName val="0"/>
              <c:showSerName val="0"/>
              <c:showPercent val="0"/>
              <c:showBubbleSize val="0"/>
            </c:dLbl>
            <c:txPr>
              <a:bodyPr/>
              <a:lstStyle/>
              <a:p>
                <a:pPr algn="ctr">
                  <a:defRPr lang="en-US" sz="11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dLbls>
          <c:cat>
            <c:strRef>
              <c:f>'[2018_Renewable_Connect_CO_Residential (12).xlsx]Summary1'!$F$862:$F$867</c:f>
              <c:strCache>
                <c:ptCount val="6"/>
                <c:pt idx="1">
                  <c:v>Don't believe it’s my responsibility</c:v>
                </c:pt>
                <c:pt idx="2">
                  <c:v>Don't see the value in retiring the plant earlier than the planned date</c:v>
                </c:pt>
                <c:pt idx="3">
                  <c:v>Don't know</c:v>
                </c:pt>
                <c:pt idx="4">
                  <c:v>Closing a plant early may cause economic issues in the area</c:v>
                </c:pt>
                <c:pt idx="5">
                  <c:v>Don't have enough information to make a decision</c:v>
                </c:pt>
              </c:strCache>
            </c:strRef>
          </c:cat>
          <c:val>
            <c:numRef>
              <c:f>'[2018_Renewable_Connect_CO_Residential (12).xlsx]Summary1'!$G$862:$G$867</c:f>
              <c:numCache>
                <c:formatCode>0%</c:formatCode>
                <c:ptCount val="6"/>
                <c:pt idx="1">
                  <c:v>0.15</c:v>
                </c:pt>
                <c:pt idx="2">
                  <c:v>0.15</c:v>
                </c:pt>
                <c:pt idx="3">
                  <c:v>0.19</c:v>
                </c:pt>
                <c:pt idx="4">
                  <c:v>0.23</c:v>
                </c:pt>
                <c:pt idx="5">
                  <c:v>0.27</c:v>
                </c:pt>
              </c:numCache>
            </c:numRef>
          </c:val>
        </c:ser>
        <c:dLbls>
          <c:showLegendKey val="0"/>
          <c:showVal val="0"/>
          <c:showCatName val="0"/>
          <c:showSerName val="0"/>
          <c:showPercent val="0"/>
          <c:showBubbleSize val="0"/>
        </c:dLbls>
        <c:gapWidth val="65"/>
        <c:shape val="box"/>
        <c:axId val="73868416"/>
        <c:axId val="73869952"/>
        <c:axId val="0"/>
      </c:bar3DChart>
      <c:catAx>
        <c:axId val="73868416"/>
        <c:scaling>
          <c:orientation val="minMax"/>
        </c:scaling>
        <c:delete val="0"/>
        <c:axPos val="l"/>
        <c:majorTickMark val="out"/>
        <c:minorTickMark val="none"/>
        <c:tickLblPos val="nextTo"/>
        <c:txPr>
          <a:bodyPr/>
          <a:lstStyle/>
          <a:p>
            <a:pPr>
              <a:defRPr sz="1100"/>
            </a:pPr>
            <a:endParaRPr lang="en-US"/>
          </a:p>
        </c:txPr>
        <c:crossAx val="73869952"/>
        <c:crosses val="autoZero"/>
        <c:auto val="1"/>
        <c:lblAlgn val="ctr"/>
        <c:lblOffset val="100"/>
        <c:noMultiLvlLbl val="0"/>
      </c:catAx>
      <c:valAx>
        <c:axId val="73869952"/>
        <c:scaling>
          <c:orientation val="minMax"/>
        </c:scaling>
        <c:delete val="1"/>
        <c:axPos val="b"/>
        <c:numFmt formatCode="0%" sourceLinked="1"/>
        <c:majorTickMark val="out"/>
        <c:minorTickMark val="none"/>
        <c:tickLblPos val="nextTo"/>
        <c:crossAx val="73868416"/>
        <c:crosses val="autoZero"/>
        <c:crossBetween val="between"/>
      </c:valAx>
    </c:plotArea>
    <c:plotVisOnly val="1"/>
    <c:dispBlanksAs val="gap"/>
    <c:showDLblsOverMax val="0"/>
  </c:chart>
  <c:txPr>
    <a:bodyPr/>
    <a:lstStyle/>
    <a:p>
      <a:pPr>
        <a:defRPr sz="1200" b="1">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5190350038020947"/>
          <c:y val="2.7959896262180168E-2"/>
          <c:w val="0.70774609365418106"/>
          <c:h val="0.9440802074756397"/>
        </c:manualLayout>
      </c:layout>
      <c:bar3DChart>
        <c:barDir val="bar"/>
        <c:grouping val="clustered"/>
        <c:varyColors val="0"/>
        <c:ser>
          <c:idx val="0"/>
          <c:order val="0"/>
          <c:tx>
            <c:strRef>
              <c:f>Summary1!$G$575</c:f>
              <c:strCache>
                <c:ptCount val="1"/>
                <c:pt idx="0">
                  <c:v>Don't know</c:v>
                </c:pt>
              </c:strCache>
            </c:strRef>
          </c:tx>
          <c:invertIfNegative val="0"/>
          <c:dLbls>
            <c:showLegendKey val="0"/>
            <c:showVal val="1"/>
            <c:showCatName val="0"/>
            <c:showSerName val="0"/>
            <c:showPercent val="0"/>
            <c:showBubbleSize val="0"/>
            <c:showLeaderLines val="0"/>
          </c:dLbls>
          <c:cat>
            <c:strRef>
              <c:f>Summary1!$H$574:$M$574</c:f>
              <c:strCache>
                <c:ptCount val="6"/>
                <c:pt idx="0">
                  <c:v>No Cost</c:v>
                </c:pt>
                <c:pt idx="1">
                  <c:v>&lt;$1</c:v>
                </c:pt>
                <c:pt idx="2">
                  <c:v>$1 extra</c:v>
                </c:pt>
                <c:pt idx="3">
                  <c:v>$2-5 extra</c:v>
                </c:pt>
                <c:pt idx="4">
                  <c:v>$6-10 extra</c:v>
                </c:pt>
                <c:pt idx="5">
                  <c:v>More than $11</c:v>
                </c:pt>
              </c:strCache>
            </c:strRef>
          </c:cat>
          <c:val>
            <c:numRef>
              <c:f>Summary1!$H$575:$M$575</c:f>
              <c:numCache>
                <c:formatCode>0%</c:formatCode>
                <c:ptCount val="6"/>
                <c:pt idx="0">
                  <c:v>0.03</c:v>
                </c:pt>
                <c:pt idx="1">
                  <c:v>0.03</c:v>
                </c:pt>
                <c:pt idx="2">
                  <c:v>0.02</c:v>
                </c:pt>
                <c:pt idx="3">
                  <c:v>0.03</c:v>
                </c:pt>
                <c:pt idx="4">
                  <c:v>0.03</c:v>
                </c:pt>
                <c:pt idx="5">
                  <c:v>0.04</c:v>
                </c:pt>
              </c:numCache>
            </c:numRef>
          </c:val>
        </c:ser>
        <c:ser>
          <c:idx val="1"/>
          <c:order val="1"/>
          <c:tx>
            <c:strRef>
              <c:f>Summary1!$G$576</c:f>
              <c:strCache>
                <c:ptCount val="1"/>
                <c:pt idx="0">
                  <c:v>Not at all interested (1-2)</c:v>
                </c:pt>
              </c:strCache>
            </c:strRef>
          </c:tx>
          <c:invertIfNegative val="0"/>
          <c:dLbls>
            <c:showLegendKey val="0"/>
            <c:showVal val="1"/>
            <c:showCatName val="0"/>
            <c:showSerName val="0"/>
            <c:showPercent val="0"/>
            <c:showBubbleSize val="0"/>
            <c:showLeaderLines val="0"/>
          </c:dLbls>
          <c:cat>
            <c:strRef>
              <c:f>Summary1!$H$574:$M$574</c:f>
              <c:strCache>
                <c:ptCount val="6"/>
                <c:pt idx="0">
                  <c:v>No Cost</c:v>
                </c:pt>
                <c:pt idx="1">
                  <c:v>&lt;$1</c:v>
                </c:pt>
                <c:pt idx="2">
                  <c:v>$1 extra</c:v>
                </c:pt>
                <c:pt idx="3">
                  <c:v>$2-5 extra</c:v>
                </c:pt>
                <c:pt idx="4">
                  <c:v>$6-10 extra</c:v>
                </c:pt>
                <c:pt idx="5">
                  <c:v>More than $11</c:v>
                </c:pt>
              </c:strCache>
            </c:strRef>
          </c:cat>
          <c:val>
            <c:numRef>
              <c:f>Summary1!$H$576:$M$576</c:f>
              <c:numCache>
                <c:formatCode>0%</c:formatCode>
                <c:ptCount val="6"/>
                <c:pt idx="0">
                  <c:v>0.04</c:v>
                </c:pt>
                <c:pt idx="1">
                  <c:v>0.09</c:v>
                </c:pt>
                <c:pt idx="2">
                  <c:v>0.12</c:v>
                </c:pt>
                <c:pt idx="3">
                  <c:v>0.21</c:v>
                </c:pt>
                <c:pt idx="4">
                  <c:v>0.36</c:v>
                </c:pt>
                <c:pt idx="5">
                  <c:v>0.53</c:v>
                </c:pt>
              </c:numCache>
            </c:numRef>
          </c:val>
        </c:ser>
        <c:ser>
          <c:idx val="2"/>
          <c:order val="2"/>
          <c:tx>
            <c:strRef>
              <c:f>Summary1!$G$577</c:f>
              <c:strCache>
                <c:ptCount val="1"/>
                <c:pt idx="0">
                  <c:v>Hardy interested (3-4)</c:v>
                </c:pt>
              </c:strCache>
            </c:strRef>
          </c:tx>
          <c:invertIfNegative val="0"/>
          <c:dLbls>
            <c:showLegendKey val="0"/>
            <c:showVal val="1"/>
            <c:showCatName val="0"/>
            <c:showSerName val="0"/>
            <c:showPercent val="0"/>
            <c:showBubbleSize val="0"/>
            <c:showLeaderLines val="0"/>
          </c:dLbls>
          <c:cat>
            <c:strRef>
              <c:f>Summary1!$H$574:$M$574</c:f>
              <c:strCache>
                <c:ptCount val="6"/>
                <c:pt idx="0">
                  <c:v>No Cost</c:v>
                </c:pt>
                <c:pt idx="1">
                  <c:v>&lt;$1</c:v>
                </c:pt>
                <c:pt idx="2">
                  <c:v>$1 extra</c:v>
                </c:pt>
                <c:pt idx="3">
                  <c:v>$2-5 extra</c:v>
                </c:pt>
                <c:pt idx="4">
                  <c:v>$6-10 extra</c:v>
                </c:pt>
                <c:pt idx="5">
                  <c:v>More than $11</c:v>
                </c:pt>
              </c:strCache>
            </c:strRef>
          </c:cat>
          <c:val>
            <c:numRef>
              <c:f>Summary1!$H$577:$M$577</c:f>
              <c:numCache>
                <c:formatCode>0%</c:formatCode>
                <c:ptCount val="6"/>
                <c:pt idx="0">
                  <c:v>0.01</c:v>
                </c:pt>
                <c:pt idx="1">
                  <c:v>0.01</c:v>
                </c:pt>
                <c:pt idx="2">
                  <c:v>0.03</c:v>
                </c:pt>
                <c:pt idx="3">
                  <c:v>0.08</c:v>
                </c:pt>
                <c:pt idx="4">
                  <c:v>0.15</c:v>
                </c:pt>
                <c:pt idx="5">
                  <c:v>0.13</c:v>
                </c:pt>
              </c:numCache>
            </c:numRef>
          </c:val>
        </c:ser>
        <c:ser>
          <c:idx val="3"/>
          <c:order val="3"/>
          <c:tx>
            <c:strRef>
              <c:f>Summary1!$G$578</c:f>
              <c:strCache>
                <c:ptCount val="1"/>
                <c:pt idx="0">
                  <c:v>Neutral (5)</c:v>
                </c:pt>
              </c:strCache>
            </c:strRef>
          </c:tx>
          <c:invertIfNegative val="0"/>
          <c:dLbls>
            <c:showLegendKey val="0"/>
            <c:showVal val="1"/>
            <c:showCatName val="0"/>
            <c:showSerName val="0"/>
            <c:showPercent val="0"/>
            <c:showBubbleSize val="0"/>
            <c:showLeaderLines val="0"/>
          </c:dLbls>
          <c:cat>
            <c:strRef>
              <c:f>Summary1!$H$574:$M$574</c:f>
              <c:strCache>
                <c:ptCount val="6"/>
                <c:pt idx="0">
                  <c:v>No Cost</c:v>
                </c:pt>
                <c:pt idx="1">
                  <c:v>&lt;$1</c:v>
                </c:pt>
                <c:pt idx="2">
                  <c:v>$1 extra</c:v>
                </c:pt>
                <c:pt idx="3">
                  <c:v>$2-5 extra</c:v>
                </c:pt>
                <c:pt idx="4">
                  <c:v>$6-10 extra</c:v>
                </c:pt>
                <c:pt idx="5">
                  <c:v>More than $11</c:v>
                </c:pt>
              </c:strCache>
            </c:strRef>
          </c:cat>
          <c:val>
            <c:numRef>
              <c:f>Summary1!$H$578:$M$578</c:f>
              <c:numCache>
                <c:formatCode>0%</c:formatCode>
                <c:ptCount val="6"/>
                <c:pt idx="0">
                  <c:v>0.03</c:v>
                </c:pt>
                <c:pt idx="1">
                  <c:v>0.05</c:v>
                </c:pt>
                <c:pt idx="2">
                  <c:v>0.05</c:v>
                </c:pt>
                <c:pt idx="3">
                  <c:v>7.0000000000000007E-2</c:v>
                </c:pt>
                <c:pt idx="4">
                  <c:v>0.1</c:v>
                </c:pt>
                <c:pt idx="5">
                  <c:v>0.08</c:v>
                </c:pt>
              </c:numCache>
            </c:numRef>
          </c:val>
        </c:ser>
        <c:ser>
          <c:idx val="4"/>
          <c:order val="4"/>
          <c:tx>
            <c:strRef>
              <c:f>Summary1!$G$579</c:f>
              <c:strCache>
                <c:ptCount val="1"/>
                <c:pt idx="0">
                  <c:v>Interested (6-7)</c:v>
                </c:pt>
              </c:strCache>
            </c:strRef>
          </c:tx>
          <c:invertIfNegative val="0"/>
          <c:dLbls>
            <c:showLegendKey val="0"/>
            <c:showVal val="1"/>
            <c:showCatName val="0"/>
            <c:showSerName val="0"/>
            <c:showPercent val="0"/>
            <c:showBubbleSize val="0"/>
            <c:showLeaderLines val="0"/>
          </c:dLbls>
          <c:cat>
            <c:strRef>
              <c:f>Summary1!$H$574:$M$574</c:f>
              <c:strCache>
                <c:ptCount val="6"/>
                <c:pt idx="0">
                  <c:v>No Cost</c:v>
                </c:pt>
                <c:pt idx="1">
                  <c:v>&lt;$1</c:v>
                </c:pt>
                <c:pt idx="2">
                  <c:v>$1 extra</c:v>
                </c:pt>
                <c:pt idx="3">
                  <c:v>$2-5 extra</c:v>
                </c:pt>
                <c:pt idx="4">
                  <c:v>$6-10 extra</c:v>
                </c:pt>
                <c:pt idx="5">
                  <c:v>More than $11</c:v>
                </c:pt>
              </c:strCache>
            </c:strRef>
          </c:cat>
          <c:val>
            <c:numRef>
              <c:f>Summary1!$H$579:$M$579</c:f>
              <c:numCache>
                <c:formatCode>0%</c:formatCode>
                <c:ptCount val="6"/>
                <c:pt idx="0">
                  <c:v>0.02</c:v>
                </c:pt>
                <c:pt idx="1">
                  <c:v>0.06</c:v>
                </c:pt>
                <c:pt idx="2">
                  <c:v>7.0000000000000007E-2</c:v>
                </c:pt>
                <c:pt idx="3">
                  <c:v>0.13</c:v>
                </c:pt>
                <c:pt idx="4">
                  <c:v>0.13</c:v>
                </c:pt>
                <c:pt idx="5">
                  <c:v>0.11</c:v>
                </c:pt>
              </c:numCache>
            </c:numRef>
          </c:val>
        </c:ser>
        <c:ser>
          <c:idx val="5"/>
          <c:order val="5"/>
          <c:tx>
            <c:strRef>
              <c:f>Summary1!$G$580</c:f>
              <c:strCache>
                <c:ptCount val="1"/>
                <c:pt idx="0">
                  <c:v>Very interested (8-10)</c:v>
                </c:pt>
              </c:strCache>
            </c:strRef>
          </c:tx>
          <c:invertIfNegative val="0"/>
          <c:dLbls>
            <c:showLegendKey val="0"/>
            <c:showVal val="1"/>
            <c:showCatName val="0"/>
            <c:showSerName val="0"/>
            <c:showPercent val="0"/>
            <c:showBubbleSize val="0"/>
            <c:showLeaderLines val="0"/>
          </c:dLbls>
          <c:cat>
            <c:strRef>
              <c:f>Summary1!$H$574:$M$574</c:f>
              <c:strCache>
                <c:ptCount val="6"/>
                <c:pt idx="0">
                  <c:v>No Cost</c:v>
                </c:pt>
                <c:pt idx="1">
                  <c:v>&lt;$1</c:v>
                </c:pt>
                <c:pt idx="2">
                  <c:v>$1 extra</c:v>
                </c:pt>
                <c:pt idx="3">
                  <c:v>$2-5 extra</c:v>
                </c:pt>
                <c:pt idx="4">
                  <c:v>$6-10 extra</c:v>
                </c:pt>
                <c:pt idx="5">
                  <c:v>More than $11</c:v>
                </c:pt>
              </c:strCache>
            </c:strRef>
          </c:cat>
          <c:val>
            <c:numRef>
              <c:f>Summary1!$H$580:$M$580</c:f>
              <c:numCache>
                <c:formatCode>0%</c:formatCode>
                <c:ptCount val="6"/>
                <c:pt idx="0">
                  <c:v>0.87</c:v>
                </c:pt>
                <c:pt idx="1">
                  <c:v>0.76</c:v>
                </c:pt>
                <c:pt idx="2">
                  <c:v>0.71</c:v>
                </c:pt>
                <c:pt idx="3">
                  <c:v>0.48</c:v>
                </c:pt>
                <c:pt idx="4">
                  <c:v>0.23</c:v>
                </c:pt>
                <c:pt idx="5">
                  <c:v>0.11</c:v>
                </c:pt>
              </c:numCache>
            </c:numRef>
          </c:val>
        </c:ser>
        <c:dLbls>
          <c:showLegendKey val="0"/>
          <c:showVal val="0"/>
          <c:showCatName val="0"/>
          <c:showSerName val="0"/>
          <c:showPercent val="0"/>
          <c:showBubbleSize val="0"/>
        </c:dLbls>
        <c:gapWidth val="65"/>
        <c:shape val="box"/>
        <c:axId val="74150272"/>
        <c:axId val="74151808"/>
        <c:axId val="0"/>
      </c:bar3DChart>
      <c:catAx>
        <c:axId val="74150272"/>
        <c:scaling>
          <c:orientation val="minMax"/>
        </c:scaling>
        <c:delete val="0"/>
        <c:axPos val="l"/>
        <c:majorTickMark val="out"/>
        <c:minorTickMark val="none"/>
        <c:tickLblPos val="nextTo"/>
        <c:crossAx val="74151808"/>
        <c:crosses val="autoZero"/>
        <c:auto val="1"/>
        <c:lblAlgn val="ctr"/>
        <c:lblOffset val="100"/>
        <c:noMultiLvlLbl val="0"/>
      </c:catAx>
      <c:valAx>
        <c:axId val="74151808"/>
        <c:scaling>
          <c:orientation val="minMax"/>
        </c:scaling>
        <c:delete val="1"/>
        <c:axPos val="b"/>
        <c:numFmt formatCode="0%" sourceLinked="1"/>
        <c:majorTickMark val="out"/>
        <c:minorTickMark val="none"/>
        <c:tickLblPos val="nextTo"/>
        <c:crossAx val="74150272"/>
        <c:crosses val="autoZero"/>
        <c:crossBetween val="between"/>
      </c:valAx>
    </c:plotArea>
    <c:legend>
      <c:legendPos val="r"/>
      <c:layout/>
      <c:overlay val="0"/>
    </c:legend>
    <c:plotVisOnly val="1"/>
    <c:dispBlanksAs val="gap"/>
    <c:showDLblsOverMax val="0"/>
  </c:chart>
  <c:txPr>
    <a:bodyPr/>
    <a:lstStyle/>
    <a:p>
      <a:pPr>
        <a:defRPr sz="1200" b="1">
          <a:latin typeface="Arial" panose="020B0604020202020204" pitchFamily="34" charset="0"/>
          <a:cs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6F1183D-9F66-4691-AABB-1CB422A3E165}" type="datetimeFigureOut">
              <a:rPr lang="en-US" smtClean="0"/>
              <a:t>8/23/2018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649FB6E-7116-44DA-9184-02E5E6C99C52}" type="slidenum">
              <a:rPr lang="en-US" smtClean="0"/>
              <a:t>‹#›</a:t>
            </a:fld>
            <a:endParaRPr lang="en-US"/>
          </a:p>
        </p:txBody>
      </p:sp>
    </p:spTree>
    <p:extLst>
      <p:ext uri="{BB962C8B-B14F-4D97-AF65-F5344CB8AC3E}">
        <p14:creationId xmlns:p14="http://schemas.microsoft.com/office/powerpoint/2010/main" val="204191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4E706A-5310-4F58-816D-B9663BDF1DF7}" type="datetimeFigureOut">
              <a:rPr lang="en-US" smtClean="0"/>
              <a:t>8/23/2018</a:t>
            </a:fld>
            <a:endParaRPr lang="en-US"/>
          </a:p>
        </p:txBody>
      </p:sp>
      <p:sp>
        <p:nvSpPr>
          <p:cNvPr id="4" name="Slide Image Placeholder 3"/>
          <p:cNvSpPr>
            <a:spLocks noGrp="1" noRot="1" noChangeAspect="1"/>
          </p:cNvSpPr>
          <p:nvPr>
            <p:ph type="sldImg" idx="2"/>
          </p:nvPr>
        </p:nvSpPr>
        <p:spPr>
          <a:xfrm>
            <a:off x="717550" y="696913"/>
            <a:ext cx="55753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3414010-A5E8-40F7-B610-FD89FDCD82F1}" type="slidenum">
              <a:rPr lang="en-US" smtClean="0"/>
              <a:t>‹#›</a:t>
            </a:fld>
            <a:endParaRPr lang="en-US"/>
          </a:p>
        </p:txBody>
      </p:sp>
    </p:spTree>
    <p:extLst>
      <p:ext uri="{BB962C8B-B14F-4D97-AF65-F5344CB8AC3E}">
        <p14:creationId xmlns:p14="http://schemas.microsoft.com/office/powerpoint/2010/main" val="288201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1</a:t>
            </a:fld>
            <a:endParaRPr lang="en-US"/>
          </a:p>
        </p:txBody>
      </p:sp>
    </p:spTree>
    <p:extLst>
      <p:ext uri="{BB962C8B-B14F-4D97-AF65-F5344CB8AC3E}">
        <p14:creationId xmlns:p14="http://schemas.microsoft.com/office/powerpoint/2010/main" val="391112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a:t>
            </a:fld>
            <a:endParaRPr lang="en-US"/>
          </a:p>
        </p:txBody>
      </p:sp>
    </p:spTree>
    <p:extLst>
      <p:ext uri="{BB962C8B-B14F-4D97-AF65-F5344CB8AC3E}">
        <p14:creationId xmlns:p14="http://schemas.microsoft.com/office/powerpoint/2010/main" val="384293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r>
              <a:rPr lang="en-US" sz="1200" dirty="0" smtClean="0"/>
              <a:t>More</a:t>
            </a:r>
            <a:r>
              <a:rPr lang="en-US" sz="1200" baseline="0" dirty="0" smtClean="0"/>
              <a:t> details on website</a:t>
            </a:r>
            <a:endParaRPr lang="en-US" sz="1000" dirty="0" smtClean="0"/>
          </a:p>
        </p:txBody>
      </p:sp>
      <p:sp>
        <p:nvSpPr>
          <p:cNvPr id="4" name="Slide Number Placeholder 3"/>
          <p:cNvSpPr>
            <a:spLocks noGrp="1"/>
          </p:cNvSpPr>
          <p:nvPr>
            <p:ph type="sldNum" sz="quarter" idx="10"/>
          </p:nvPr>
        </p:nvSpPr>
        <p:spPr/>
        <p:txBody>
          <a:bodyPr/>
          <a:lstStyle/>
          <a:p>
            <a:fld id="{03414010-A5E8-40F7-B610-FD89FDCD82F1}" type="slidenum">
              <a:rPr lang="en-US" smtClean="0"/>
              <a:t>4</a:t>
            </a:fld>
            <a:endParaRPr lang="en-US" dirty="0"/>
          </a:p>
        </p:txBody>
      </p:sp>
    </p:spTree>
    <p:extLst>
      <p:ext uri="{BB962C8B-B14F-4D97-AF65-F5344CB8AC3E}">
        <p14:creationId xmlns:p14="http://schemas.microsoft.com/office/powerpoint/2010/main" val="3454242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Keep in mind that we</a:t>
            </a:r>
            <a:r>
              <a:rPr lang="en-US" baseline="0" dirty="0" smtClean="0"/>
              <a:t> are giving you the raw data to stay current and dynamic. The cleaned up data with numbers are in the Monthly “Cumulative” Report. </a:t>
            </a:r>
          </a:p>
          <a:p>
            <a:pPr marL="171450" indent="-171450">
              <a:buFont typeface="Arial" panose="020B0604020202020204" pitchFamily="34" charset="0"/>
              <a:buChar char="•"/>
            </a:pPr>
            <a:r>
              <a:rPr lang="en-US" baseline="0" dirty="0" smtClean="0"/>
              <a:t>We’ll see if the NEM Medium projects come to fruition. But, small are very likely. </a:t>
            </a:r>
          </a:p>
          <a:p>
            <a:pPr marL="171450" indent="-171450">
              <a:buFont typeface="Arial" panose="020B0604020202020204" pitchFamily="34" charset="0"/>
              <a:buChar char="•"/>
            </a:pPr>
            <a:r>
              <a:rPr lang="en-US" baseline="0" dirty="0" smtClean="0"/>
              <a:t>We haven’t talked much about Large. But, those projects are gaining momentum. IBM for ~4 and 6 MW and two Amazon sites for 5.4 MW.  0.638 MW could roll into 2019. </a:t>
            </a: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6</a:t>
            </a:fld>
            <a:endParaRPr lang="en-US"/>
          </a:p>
        </p:txBody>
      </p:sp>
    </p:spTree>
    <p:extLst>
      <p:ext uri="{BB962C8B-B14F-4D97-AF65-F5344CB8AC3E}">
        <p14:creationId xmlns:p14="http://schemas.microsoft.com/office/powerpoint/2010/main" val="308731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Continue</a:t>
            </a:r>
            <a:r>
              <a:rPr lang="en-US" baseline="0" dirty="0" smtClean="0"/>
              <a:t> to see NEM. But, Solar*Rewards Small hasn’t gone away. </a:t>
            </a:r>
          </a:p>
          <a:p>
            <a:pPr marL="171450" indent="-171450">
              <a:buFont typeface="Arial" panose="020B0604020202020204" pitchFamily="34" charset="0"/>
              <a:buChar char="•"/>
            </a:pPr>
            <a:r>
              <a:rPr lang="en-US" baseline="0" dirty="0" smtClean="0"/>
              <a:t>Talk about CEO Low-income Later</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7</a:t>
            </a:fld>
            <a:endParaRPr lang="en-US"/>
          </a:p>
        </p:txBody>
      </p:sp>
    </p:spTree>
    <p:extLst>
      <p:ext uri="{BB962C8B-B14F-4D97-AF65-F5344CB8AC3E}">
        <p14:creationId xmlns:p14="http://schemas.microsoft.com/office/powerpoint/2010/main" val="3087318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Continue</a:t>
            </a:r>
            <a:r>
              <a:rPr lang="en-US" baseline="0" dirty="0" smtClean="0"/>
              <a:t> to meet Medium capacity each month</a:t>
            </a:r>
          </a:p>
          <a:p>
            <a:pPr marL="171450" indent="-171450">
              <a:buFont typeface="Arial" panose="020B0604020202020204" pitchFamily="34" charset="0"/>
              <a:buChar char="•"/>
            </a:pPr>
            <a:r>
              <a:rPr lang="en-US" baseline="0" dirty="0" smtClean="0"/>
              <a:t>Much of the orange is Duplicates and No Deposits which roll forward. You can see that capacity shrinking over time. </a:t>
            </a:r>
          </a:p>
          <a:p>
            <a:pPr marL="171450" indent="-171450">
              <a:buFont typeface="Arial" panose="020B0604020202020204" pitchFamily="34" charset="0"/>
              <a:buChar char="•"/>
            </a:pPr>
            <a:r>
              <a:rPr lang="en-US" baseline="0" dirty="0" smtClean="0"/>
              <a:t>Medium for Q3 still has X capacity. Expect it to sell out, eventually. Are there any thoughts or reactions about International Tariffs impacting this? Podcast on </a:t>
            </a:r>
            <a:r>
              <a:rPr lang="en-US" baseline="0" dirty="0" err="1" smtClean="0"/>
              <a:t>EnergyGang</a:t>
            </a:r>
            <a:r>
              <a:rPr lang="en-US" baseline="0" dirty="0" smtClean="0"/>
              <a:t> amount I being hard to standardize (some of that being the financing).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8</a:t>
            </a:fld>
            <a:endParaRPr lang="en-US"/>
          </a:p>
        </p:txBody>
      </p:sp>
    </p:spTree>
    <p:extLst>
      <p:ext uri="{BB962C8B-B14F-4D97-AF65-F5344CB8AC3E}">
        <p14:creationId xmlns:p14="http://schemas.microsoft.com/office/powerpoint/2010/main" val="308731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pPr lvl="0"/>
            <a:r>
              <a:rPr lang="en-US" sz="2200" dirty="0">
                <a:solidFill>
                  <a:srgbClr val="000000"/>
                </a:solidFill>
                <a:latin typeface="Avenir"/>
                <a:ea typeface="Avenir"/>
                <a:cs typeface="Avenir"/>
                <a:sym typeface="Avenir"/>
              </a:rPr>
              <a:t>The Colorado Energy Office’s mission is to deliver cost effective energy services and advance innovative energy solutions for the benefit of all Coloradans. </a:t>
            </a:r>
          </a:p>
          <a:p>
            <a:r>
              <a:rPr lang="en-US" sz="2200" dirty="0">
                <a:solidFill>
                  <a:srgbClr val="000000"/>
                </a:solidFill>
                <a:latin typeface="Avenir"/>
                <a:ea typeface="Avenir"/>
                <a:cs typeface="Avenir"/>
                <a:sym typeface="Avenir"/>
              </a:rPr>
              <a:t> </a:t>
            </a:r>
          </a:p>
          <a:p>
            <a:pPr lvl="0"/>
            <a:r>
              <a:rPr lang="en-US" sz="2200" dirty="0">
                <a:solidFill>
                  <a:srgbClr val="000000"/>
                </a:solidFill>
                <a:latin typeface="Avenir"/>
                <a:ea typeface="Avenir"/>
                <a:cs typeface="Avenir"/>
                <a:sym typeface="Avenir"/>
              </a:rPr>
              <a:t>To achieve that mission, the Office is divided into 4 programmatic units that provide programs and services to specific customer classes. </a:t>
            </a:r>
          </a:p>
          <a:p>
            <a:r>
              <a:rPr lang="en-US" sz="2200" dirty="0">
                <a:solidFill>
                  <a:srgbClr val="000000"/>
                </a:solidFill>
                <a:latin typeface="Avenir"/>
                <a:ea typeface="Avenir"/>
                <a:cs typeface="Avenir"/>
                <a:sym typeface="Avenir"/>
              </a:rPr>
              <a:t> </a:t>
            </a:r>
          </a:p>
          <a:p>
            <a:pPr lvl="0"/>
            <a:r>
              <a:rPr lang="en-US" sz="2200" dirty="0">
                <a:solidFill>
                  <a:srgbClr val="000000"/>
                </a:solidFill>
                <a:latin typeface="Avenir"/>
                <a:ea typeface="Avenir"/>
                <a:cs typeface="Avenir"/>
                <a:sym typeface="Avenir"/>
              </a:rPr>
              <a:t>The Low-Income and Residential Energy Services Unit works to maximize energy cost savings to residential customers across the income spectrum and increases access for residents to energy efficiency and renewable energy improvements. This includes everything from free weatherization services for low-income customers to finance products for energy improvements in homes, as well as technical assistance for jurisdictions for adopting more efficient energy building codes. </a:t>
            </a:r>
          </a:p>
          <a:p>
            <a:r>
              <a:rPr lang="en-US" sz="2200" dirty="0">
                <a:solidFill>
                  <a:srgbClr val="000000"/>
                </a:solidFill>
                <a:latin typeface="Avenir"/>
                <a:ea typeface="Avenir"/>
                <a:cs typeface="Avenir"/>
                <a:sym typeface="Avenir"/>
              </a:rPr>
              <a:t> </a:t>
            </a:r>
          </a:p>
          <a:p>
            <a:pPr lvl="0"/>
            <a:r>
              <a:rPr lang="en-US" sz="2200" dirty="0">
                <a:solidFill>
                  <a:srgbClr val="000000"/>
                </a:solidFill>
                <a:latin typeface="Avenir"/>
                <a:ea typeface="Avenir"/>
                <a:cs typeface="Avenir"/>
                <a:sym typeface="Avenir"/>
              </a:rPr>
              <a:t>The Commercial and Industrial Energy Services Unit works to make energy efficiency and renewable energy projects accessible and affordable to consumers in this sector including agricultural operators, public and commercial building owners, industrial operations, and K-12 schools. </a:t>
            </a:r>
          </a:p>
          <a:p>
            <a:r>
              <a:rPr lang="en-US" sz="2200" dirty="0">
                <a:solidFill>
                  <a:srgbClr val="000000"/>
                </a:solidFill>
                <a:latin typeface="Avenir"/>
                <a:ea typeface="Avenir"/>
                <a:cs typeface="Avenir"/>
                <a:sym typeface="Avenir"/>
              </a:rPr>
              <a:t> </a:t>
            </a:r>
          </a:p>
          <a:p>
            <a:pPr lvl="0"/>
            <a:r>
              <a:rPr lang="en-US" sz="2200" dirty="0">
                <a:solidFill>
                  <a:srgbClr val="000000"/>
                </a:solidFill>
                <a:latin typeface="Avenir"/>
                <a:ea typeface="Avenir"/>
                <a:cs typeface="Avenir"/>
                <a:sym typeface="Avenir"/>
              </a:rPr>
              <a:t>The Transportation Fuels and Technology Unit works to advance and increase alternative fuel vehicles in the state through policy and planning, infrastructure funding, and education and outreach to consumers. </a:t>
            </a:r>
          </a:p>
          <a:p>
            <a:r>
              <a:rPr lang="en-US" sz="2200" dirty="0">
                <a:solidFill>
                  <a:srgbClr val="000000"/>
                </a:solidFill>
                <a:latin typeface="Avenir"/>
                <a:ea typeface="Avenir"/>
                <a:cs typeface="Avenir"/>
                <a:sym typeface="Avenir"/>
              </a:rPr>
              <a:t> </a:t>
            </a:r>
          </a:p>
          <a:p>
            <a:pPr lvl="0"/>
            <a:r>
              <a:rPr lang="en-US" sz="2200" dirty="0">
                <a:solidFill>
                  <a:srgbClr val="000000"/>
                </a:solidFill>
                <a:latin typeface="Avenir"/>
                <a:ea typeface="Avenir"/>
                <a:cs typeface="Avenir"/>
                <a:sym typeface="Avenir"/>
              </a:rPr>
              <a:t>The Public Affairs Unit engages with stakeholders from all energy sectors to develop inclusive energy policy recommendations and information for the administration, the legislature, the Public Utilities Commission, and the general public. The information gathered through these efforts informs our programming in other units and ensures that we are providing relevant, useful energy services and solutions for the state. </a:t>
            </a:r>
          </a:p>
          <a:p>
            <a:r>
              <a:rPr lang="en-US" sz="2200">
                <a:solidFill>
                  <a:srgbClr val="000000"/>
                </a:solidFill>
                <a:latin typeface="Avenir"/>
                <a:ea typeface="Avenir"/>
                <a:cs typeface="Avenir"/>
                <a:sym typeface="Avenir"/>
              </a:rPr>
              <a:t> </a:t>
            </a:r>
          </a:p>
          <a:p>
            <a:endParaRPr lang="en-US"/>
          </a:p>
        </p:txBody>
      </p:sp>
    </p:spTree>
    <p:extLst>
      <p:ext uri="{BB962C8B-B14F-4D97-AF65-F5344CB8AC3E}">
        <p14:creationId xmlns:p14="http://schemas.microsoft.com/office/powerpoint/2010/main" val="3656110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r>
              <a:rPr lang="en-US" dirty="0" smtClean="0"/>
              <a:t/>
            </a:r>
            <a:br>
              <a:rPr lang="en-US" dirty="0" smtClean="0"/>
            </a:br>
            <a:r>
              <a:rPr lang="en-US" u="sng" dirty="0"/>
              <a:t>https://insideclimatenews.org/news/02072018/colorado-rooftop-solar-panels-clean-energy-utility-bill-savings-low-income-households-weatherization</a:t>
            </a:r>
            <a:endParaRPr lang="en-US" dirty="0"/>
          </a:p>
        </p:txBody>
      </p:sp>
      <p:sp>
        <p:nvSpPr>
          <p:cNvPr id="4" name="Slide Number Placeholder 3"/>
          <p:cNvSpPr>
            <a:spLocks noGrp="1"/>
          </p:cNvSpPr>
          <p:nvPr>
            <p:ph type="sldNum" sz="quarter" idx="10"/>
          </p:nvPr>
        </p:nvSpPr>
        <p:spPr/>
        <p:txBody>
          <a:bodyPr/>
          <a:lstStyle/>
          <a:p>
            <a:fld id="{04944E7D-0981-47DA-B9AF-291105376AE0}" type="slidenum">
              <a:rPr lang="en-US" smtClean="0"/>
              <a:t>13</a:t>
            </a:fld>
            <a:endParaRPr lang="en-US"/>
          </a:p>
        </p:txBody>
      </p:sp>
    </p:spTree>
    <p:extLst>
      <p:ext uri="{BB962C8B-B14F-4D97-AF65-F5344CB8AC3E}">
        <p14:creationId xmlns:p14="http://schemas.microsoft.com/office/powerpoint/2010/main" val="3864536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96913"/>
            <a:ext cx="557847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944E7D-0981-47DA-B9AF-291105376AE0}" type="slidenum">
              <a:rPr lang="en-US" smtClean="0"/>
              <a:t>23</a:t>
            </a:fld>
            <a:endParaRPr lang="en-US"/>
          </a:p>
        </p:txBody>
      </p:sp>
    </p:spTree>
    <p:extLst>
      <p:ext uri="{BB962C8B-B14F-4D97-AF65-F5344CB8AC3E}">
        <p14:creationId xmlns:p14="http://schemas.microsoft.com/office/powerpoint/2010/main" val="2092662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Continue</a:t>
            </a:r>
            <a:r>
              <a:rPr lang="en-US" baseline="0" dirty="0" smtClean="0"/>
              <a:t> to meet Medium capacity each month</a:t>
            </a:r>
          </a:p>
          <a:p>
            <a:pPr marL="171450" indent="-171450">
              <a:buFont typeface="Arial" panose="020B0604020202020204" pitchFamily="34" charset="0"/>
              <a:buChar char="•"/>
            </a:pPr>
            <a:r>
              <a:rPr lang="en-US" baseline="0" dirty="0" smtClean="0"/>
              <a:t>Much of the orange is Duplicates and No Deposits which roll forward. You can see that capacity shrinking over time. </a:t>
            </a:r>
          </a:p>
          <a:p>
            <a:pPr marL="171450" indent="-171450">
              <a:buFont typeface="Arial" panose="020B0604020202020204" pitchFamily="34" charset="0"/>
              <a:buChar char="•"/>
            </a:pPr>
            <a:r>
              <a:rPr lang="en-US" baseline="0" dirty="0" smtClean="0"/>
              <a:t>Medium for Q3 still has X capacity. Expect it to sell out, eventually. Are there any thoughts or reactions about International Tariffs impacting this? Podcast on </a:t>
            </a:r>
            <a:r>
              <a:rPr lang="en-US" baseline="0" dirty="0" err="1" smtClean="0"/>
              <a:t>EnergyGang</a:t>
            </a:r>
            <a:r>
              <a:rPr lang="en-US" baseline="0" dirty="0" smtClean="0"/>
              <a:t> amount I being hard to standardize (some of that being the financing).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28</a:t>
            </a:fld>
            <a:endParaRPr lang="en-US"/>
          </a:p>
        </p:txBody>
      </p:sp>
    </p:spTree>
    <p:extLst>
      <p:ext uri="{BB962C8B-B14F-4D97-AF65-F5344CB8AC3E}">
        <p14:creationId xmlns:p14="http://schemas.microsoft.com/office/powerpoint/2010/main" val="3087318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30</a:t>
            </a:fld>
            <a:endParaRPr lang="en-US"/>
          </a:p>
        </p:txBody>
      </p:sp>
    </p:spTree>
    <p:extLst>
      <p:ext uri="{BB962C8B-B14F-4D97-AF65-F5344CB8AC3E}">
        <p14:creationId xmlns:p14="http://schemas.microsoft.com/office/powerpoint/2010/main" val="2872392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38</a:t>
            </a:fld>
            <a:endParaRPr lang="en-US" dirty="0"/>
          </a:p>
        </p:txBody>
      </p:sp>
    </p:spTree>
    <p:extLst>
      <p:ext uri="{BB962C8B-B14F-4D97-AF65-F5344CB8AC3E}">
        <p14:creationId xmlns:p14="http://schemas.microsoft.com/office/powerpoint/2010/main" val="4073083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39</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40</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41</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44</a:t>
            </a:fld>
            <a:endParaRPr lang="en-US"/>
          </a:p>
        </p:txBody>
      </p:sp>
    </p:spTree>
    <p:extLst>
      <p:ext uri="{BB962C8B-B14F-4D97-AF65-F5344CB8AC3E}">
        <p14:creationId xmlns:p14="http://schemas.microsoft.com/office/powerpoint/2010/main" val="391112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45</a:t>
            </a:fld>
            <a:endParaRPr lang="en-US"/>
          </a:p>
        </p:txBody>
      </p:sp>
    </p:spTree>
    <p:extLst>
      <p:ext uri="{BB962C8B-B14F-4D97-AF65-F5344CB8AC3E}">
        <p14:creationId xmlns:p14="http://schemas.microsoft.com/office/powerpoint/2010/main" val="3842938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47</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48</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https://10.60.39.209/bronco/Home</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50</a:t>
            </a:fld>
            <a:endParaRPr lang="en-US"/>
          </a:p>
        </p:txBody>
      </p:sp>
    </p:spTree>
    <p:extLst>
      <p:ext uri="{BB962C8B-B14F-4D97-AF65-F5344CB8AC3E}">
        <p14:creationId xmlns:p14="http://schemas.microsoft.com/office/powerpoint/2010/main" val="3923215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https://sis.sunverge.com/marge/dashboard?site=xcelenergy</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51</a:t>
            </a:fld>
            <a:endParaRPr lang="en-US"/>
          </a:p>
        </p:txBody>
      </p:sp>
    </p:spTree>
    <p:extLst>
      <p:ext uri="{BB962C8B-B14F-4D97-AF65-F5344CB8AC3E}">
        <p14:creationId xmlns:p14="http://schemas.microsoft.com/office/powerpoint/2010/main" val="3923215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52</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53</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54</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r>
              <a:rPr lang="en-US" b="1" dirty="0" smtClean="0"/>
              <a:t>Implementation</a:t>
            </a:r>
            <a:r>
              <a:rPr lang="en-US" dirty="0" smtClean="0"/>
              <a:t>: </a:t>
            </a:r>
            <a:br>
              <a:rPr lang="en-US" dirty="0" smtClean="0"/>
            </a:br>
            <a:r>
              <a:rPr lang="en-US" dirty="0" smtClean="0"/>
              <a:t>1)</a:t>
            </a:r>
            <a:r>
              <a:rPr lang="en-US" baseline="0" dirty="0" smtClean="0"/>
              <a:t> </a:t>
            </a:r>
            <a:r>
              <a:rPr lang="en-US" sz="1200" kern="1200" dirty="0" smtClean="0">
                <a:solidFill>
                  <a:schemeClr val="tx1"/>
                </a:solidFill>
                <a:effectLst/>
                <a:latin typeface="+mn-lt"/>
                <a:ea typeface="+mn-ea"/>
                <a:cs typeface="+mn-cs"/>
              </a:rPr>
              <a:t>We learned a lot about these systems through the actual installation process, how we integrate these types of systems into our distribution network.  We were even able to adapt what was learned at Panasonic to facilitate the Stapleton utility installations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Vendor platforms are not uniform and different from each other, have to customize implementation of systems within the distribution system operation as well as cyber security needs </a:t>
            </a:r>
            <a:br>
              <a:rPr lang="en-US" sz="1200" kern="1200" baseline="0" dirty="0" smtClean="0">
                <a:solidFill>
                  <a:schemeClr val="tx1"/>
                </a:solidFill>
                <a:effectLst/>
                <a:latin typeface="+mn-lt"/>
                <a:ea typeface="+mn-ea"/>
                <a:cs typeface="+mn-cs"/>
              </a:rPr>
            </a:br>
            <a:r>
              <a:rPr lang="en-US" sz="1200" kern="1200" baseline="0" dirty="0" smtClean="0">
                <a:solidFill>
                  <a:schemeClr val="tx1"/>
                </a:solidFill>
                <a:effectLst/>
                <a:latin typeface="+mn-lt"/>
                <a:ea typeface="+mn-ea"/>
                <a:cs typeface="+mn-cs"/>
              </a:rPr>
              <a:t>3) Integration of different systems together e.g. demand response aggregator and the Panasonic as well as the utility-sited batteries</a:t>
            </a:r>
            <a:endParaRPr lang="en-US" sz="1200" kern="1200" dirty="0" smtClean="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smtClean="0"/>
              <a:t>Future projects</a:t>
            </a:r>
            <a:r>
              <a:rPr lang="en-US" baseline="0" dirty="0" smtClean="0"/>
              <a:t>: </a:t>
            </a:r>
            <a:br>
              <a:rPr lang="en-US" baseline="0" dirty="0" smtClean="0"/>
            </a:br>
            <a:r>
              <a:rPr lang="en-US" baseline="0" dirty="0" smtClean="0"/>
              <a:t>1) </a:t>
            </a:r>
            <a:r>
              <a:rPr lang="en-US" sz="1200" kern="1200" dirty="0" smtClean="0">
                <a:solidFill>
                  <a:schemeClr val="tx1"/>
                </a:solidFill>
                <a:effectLst/>
                <a:latin typeface="+mn-lt"/>
                <a:ea typeface="+mn-ea"/>
                <a:cs typeface="+mn-cs"/>
              </a:rPr>
              <a:t>The experience we gained has made us more comfortable in looking for other battery storage opportunities.  For example, we now consider battery storage in our “tool-kit” when we look to mitigate problems caused by high penetration of solar.  We consider whether battery storage can address feeder issues.</a:t>
            </a:r>
            <a:r>
              <a:rPr lang="en-US" baseline="0" dirty="0" smtClean="0"/>
              <a:t/>
            </a:r>
            <a:br>
              <a:rPr lang="en-US" baseline="0" dirty="0" smtClean="0"/>
            </a:br>
            <a:r>
              <a:rPr lang="en-US" baseline="0" dirty="0" smtClean="0"/>
              <a:t>2) </a:t>
            </a:r>
            <a:r>
              <a:rPr lang="en-US" sz="1200" kern="1200" dirty="0" smtClean="0">
                <a:solidFill>
                  <a:schemeClr val="tx1"/>
                </a:solidFill>
                <a:effectLst/>
                <a:latin typeface="+mn-lt"/>
                <a:ea typeface="+mn-ea"/>
                <a:cs typeface="+mn-cs"/>
              </a:rPr>
              <a:t>We will be offering a pilot in the next DSM plan to leverage residential battery storage as a demand response resource.  This pilot was informed in some part by the Stapleton BTM project.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3) Considering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our experience with these systems, we are evaluating utilizing battery systems as a non-wires alternative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4) Battery costs are still at a point where they are seldom the least cost solution to problems on the distribution grid, but we are in a much better position to leverage this technology when it becomes cost effective.</a:t>
            </a:r>
          </a:p>
          <a:p>
            <a:pPr marL="171450" indent="-171450">
              <a:buFont typeface="Arial" panose="020B0604020202020204" pitchFamily="34" charset="0"/>
              <a:buChar char="•"/>
            </a:pPr>
            <a:r>
              <a:rPr lang="en-US" b="1" baseline="0" dirty="0" smtClean="0"/>
              <a:t>New processes:</a:t>
            </a:r>
            <a:br>
              <a:rPr lang="en-US" b="1" baseline="0" dirty="0" smtClean="0"/>
            </a:br>
            <a:r>
              <a:rPr lang="en-US" b="0" baseline="0" dirty="0" smtClean="0"/>
              <a:t>1) Training for the operators and control room</a:t>
            </a:r>
          </a:p>
          <a:p>
            <a:pPr marL="171450" indent="-171450">
              <a:buFont typeface="Arial" panose="020B0604020202020204" pitchFamily="34" charset="0"/>
              <a:buChar char="•"/>
            </a:pPr>
            <a:r>
              <a:rPr lang="en-US" b="1" baseline="0" dirty="0" smtClean="0"/>
              <a:t>Environmental controls:</a:t>
            </a:r>
            <a:r>
              <a:rPr lang="en-US" b="0" baseline="0" dirty="0" smtClean="0"/>
              <a:t/>
            </a:r>
            <a:br>
              <a:rPr lang="en-US" b="0" baseline="0" dirty="0" smtClean="0"/>
            </a:br>
            <a:r>
              <a:rPr lang="en-US" b="0" baseline="0" dirty="0" smtClean="0"/>
              <a:t>1) Lithium-ion systems are sensitive to extreme cold and hot temperatures, very important to have the proper HVAC mechanism to ensure the safety and longevity of the systems.</a:t>
            </a:r>
            <a:endParaRPr lang="en-US" b="1" baseline="0" dirty="0" smtClean="0"/>
          </a:p>
          <a:p>
            <a:pPr marL="0" indent="0">
              <a:buFont typeface="Arial" panose="020B0604020202020204" pitchFamily="34" charset="0"/>
              <a:buNone/>
            </a:pPr>
            <a:r>
              <a:rPr lang="en-US" b="0" baseline="0" dirty="0" smtClean="0"/>
              <a:t/>
            </a:r>
            <a:br>
              <a:rPr lang="en-US" b="0" baseline="0" dirty="0" smtClean="0"/>
            </a:b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55</a:t>
            </a:fld>
            <a:endParaRPr lang="en-US"/>
          </a:p>
        </p:txBody>
      </p:sp>
    </p:spTree>
    <p:extLst>
      <p:ext uri="{BB962C8B-B14F-4D97-AF65-F5344CB8AC3E}">
        <p14:creationId xmlns:p14="http://schemas.microsoft.com/office/powerpoint/2010/main" val="1966594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56</a:t>
            </a:fld>
            <a:endParaRPr lang="en-US"/>
          </a:p>
        </p:txBody>
      </p:sp>
    </p:spTree>
    <p:extLst>
      <p:ext uri="{BB962C8B-B14F-4D97-AF65-F5344CB8AC3E}">
        <p14:creationId xmlns:p14="http://schemas.microsoft.com/office/powerpoint/2010/main" val="2769749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57</a:t>
            </a:fld>
            <a:endParaRPr lang="en-US"/>
          </a:p>
        </p:txBody>
      </p:sp>
    </p:spTree>
    <p:extLst>
      <p:ext uri="{BB962C8B-B14F-4D97-AF65-F5344CB8AC3E}">
        <p14:creationId xmlns:p14="http://schemas.microsoft.com/office/powerpoint/2010/main" val="2769749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81000" y="1778000"/>
            <a:ext cx="6019800" cy="571500"/>
          </a:xfrm>
        </p:spPr>
        <p:txBody>
          <a:bodyPr anchor="t"/>
          <a:lstStyle>
            <a:lvl1pPr marL="0" indent="0">
              <a:buNone/>
              <a:defRPr sz="4000">
                <a:solidFill>
                  <a:schemeClr val="bg1"/>
                </a:solidFill>
              </a:defRPr>
            </a:lvl1pPr>
          </a:lstStyle>
          <a:p>
            <a:pPr lvl="0"/>
            <a:r>
              <a:rPr lang="en-US" dirty="0" smtClean="0"/>
              <a:t>Today’s presentation</a:t>
            </a:r>
            <a:endParaRPr lang="en-US" dirty="0"/>
          </a:p>
        </p:txBody>
      </p:sp>
      <p:sp>
        <p:nvSpPr>
          <p:cNvPr id="6" name="Text Placeholder 3"/>
          <p:cNvSpPr>
            <a:spLocks noGrp="1"/>
          </p:cNvSpPr>
          <p:nvPr>
            <p:ph type="body" sz="quarter" idx="11" hasCustomPrompt="1"/>
          </p:nvPr>
        </p:nvSpPr>
        <p:spPr>
          <a:xfrm>
            <a:off x="381000" y="2603500"/>
            <a:ext cx="6019800" cy="571500"/>
          </a:xfrm>
        </p:spPr>
        <p:txBody>
          <a:bodyPr anchor="ctr"/>
          <a:lstStyle>
            <a:lvl1pPr marL="0" indent="0">
              <a:buNone/>
              <a:defRPr sz="3200">
                <a:solidFill>
                  <a:schemeClr val="bg1"/>
                </a:solidFill>
              </a:defRPr>
            </a:lvl1pPr>
          </a:lstStyle>
          <a:p>
            <a:pPr lvl="0"/>
            <a:r>
              <a:rPr lang="en-US" dirty="0" smtClean="0"/>
              <a:t>Subtitle</a:t>
            </a:r>
            <a:endParaRPr lang="en-US" dirty="0"/>
          </a:p>
        </p:txBody>
      </p:sp>
      <p:sp>
        <p:nvSpPr>
          <p:cNvPr id="7" name="Text Placeholder 3"/>
          <p:cNvSpPr>
            <a:spLocks noGrp="1"/>
          </p:cNvSpPr>
          <p:nvPr>
            <p:ph type="body" sz="quarter" idx="12" hasCustomPrompt="1"/>
          </p:nvPr>
        </p:nvSpPr>
        <p:spPr>
          <a:xfrm>
            <a:off x="381000" y="3429000"/>
            <a:ext cx="6019800" cy="571500"/>
          </a:xfrm>
        </p:spPr>
        <p:txBody>
          <a:bodyPr anchor="ctr"/>
          <a:lstStyle>
            <a:lvl1pPr marL="0" indent="0">
              <a:buNone/>
              <a:defRPr sz="2000" b="1">
                <a:solidFill>
                  <a:schemeClr val="bg1"/>
                </a:solidFill>
              </a:defRPr>
            </a:lvl1pPr>
          </a:lstStyle>
          <a:p>
            <a:pPr lvl="0"/>
            <a:r>
              <a:rPr lang="en-US" dirty="0" smtClean="0"/>
              <a:t>DATE</a:t>
            </a:r>
            <a:endParaRPr lang="en-US" dirty="0"/>
          </a:p>
        </p:txBody>
      </p:sp>
      <p:sp>
        <p:nvSpPr>
          <p:cNvPr id="5"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1185"/>
            <a:ext cx="7010400" cy="731816"/>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17723"/>
            <a:ext cx="5334000" cy="181639"/>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 Placeholder 3"/>
          <p:cNvSpPr>
            <a:spLocks noGrp="1"/>
          </p:cNvSpPr>
          <p:nvPr>
            <p:ph type="body" sz="quarter" idx="12" hasCustomPrompt="1"/>
          </p:nvPr>
        </p:nvSpPr>
        <p:spPr>
          <a:xfrm>
            <a:off x="1151965" y="-7946"/>
            <a:ext cx="5334000" cy="181639"/>
          </a:xfrm>
        </p:spPr>
        <p:txBody>
          <a:bodyPr/>
          <a:lstStyle>
            <a:lvl1pPr marL="0" indent="0" algn="r">
              <a:buNone/>
              <a:defRPr sz="1300" b="1">
                <a:solidFill>
                  <a:schemeClr val="bg1"/>
                </a:solidFill>
              </a:defRPr>
            </a:lvl1pPr>
          </a:lstStyle>
          <a:p>
            <a:pPr lvl="0"/>
            <a:r>
              <a:rPr lang="en-US" dirty="0" smtClean="0"/>
              <a:t>Click to add text</a:t>
            </a:r>
          </a:p>
        </p:txBody>
      </p:sp>
      <p:sp>
        <p:nvSpPr>
          <p:cNvPr id="6"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
        <p:nvSpPr>
          <p:cNvPr id="9" name="Rectangle 8"/>
          <p:cNvSpPr/>
          <p:nvPr userDrawn="1"/>
        </p:nvSpPr>
        <p:spPr>
          <a:xfrm>
            <a:off x="0" y="1905000"/>
            <a:ext cx="9144000" cy="1905000"/>
          </a:xfrm>
          <a:prstGeom prst="rect">
            <a:avLst/>
          </a:prstGeom>
          <a:solidFill>
            <a:schemeClr val="accent6">
              <a:lumMod val="40000"/>
              <a:lumOff val="60000"/>
            </a:schemeClr>
          </a:solidFill>
          <a:ln>
            <a:noFill/>
          </a:ln>
          <a:effectLst>
            <a:innerShdw blurRad="381000">
              <a:schemeClr val="tx1">
                <a:lumMod val="75000"/>
                <a:lumOff val="25000"/>
                <a:alpha val="62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p:cNvSpPr txBox="1">
            <a:spLocks/>
          </p:cNvSpPr>
          <p:nvPr userDrawn="1"/>
        </p:nvSpPr>
        <p:spPr>
          <a:xfrm>
            <a:off x="304800" y="2422525"/>
            <a:ext cx="8534400" cy="863600"/>
          </a:xfrm>
          <a:prstGeom prst="rect">
            <a:avLst/>
          </a:prstGeom>
          <a:ln>
            <a:noFill/>
          </a:ln>
        </p:spPr>
        <p:txBody>
          <a:bodyPr vert="horz" lIns="91440" tIns="45720" rIns="91440" bIns="45720" rtlCol="0" anchor="ctr" anchorCtr="0">
            <a:noAutofit/>
          </a:bodyPr>
          <a:lstStyle>
            <a:lvl1pPr algn="ctr" defTabSz="914400" rtl="0" eaLnBrk="1" latinLnBrk="0" hangingPunct="1">
              <a:spcBef>
                <a:spcPct val="0"/>
              </a:spcBef>
              <a:buNone/>
              <a:defRPr sz="2800" b="1" kern="1200" cap="none" spc="0"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a:lstStyle>
          <a:p>
            <a:r>
              <a:rPr lang="en-US" smtClean="0"/>
              <a:t>Section / Chapter Slide</a:t>
            </a:r>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193048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rgbClr val="D81E05"/>
              </a:buClr>
              <a:buFont typeface="Arial" panose="020B0604020202020204" pitchFamily="34" charset="0"/>
              <a:buChar char="•"/>
              <a:defRPr>
                <a:solidFill>
                  <a:schemeClr val="tx1">
                    <a:lumMod val="75000"/>
                    <a:lumOff val="25000"/>
                  </a:schemeClr>
                </a:solidFill>
              </a:defRPr>
            </a:lvl1pPr>
            <a:lvl2pPr>
              <a:buClr>
                <a:srgbClr val="D81E05"/>
              </a:buClr>
              <a:defRPr>
                <a:solidFill>
                  <a:schemeClr val="tx1">
                    <a:lumMod val="75000"/>
                    <a:lumOff val="25000"/>
                  </a:schemeClr>
                </a:solidFill>
              </a:defRPr>
            </a:lvl2pPr>
            <a:lvl3pPr marL="1084263" indent="-169863">
              <a:buClr>
                <a:srgbClr val="D81E05"/>
              </a:buClr>
              <a:defRPr>
                <a:solidFill>
                  <a:schemeClr val="tx1">
                    <a:lumMod val="75000"/>
                    <a:lumOff val="25000"/>
                  </a:schemeClr>
                </a:solidFill>
              </a:defRPr>
            </a:lvl3pPr>
            <a:lvl4pPr marL="1541463" indent="-169863">
              <a:buClr>
                <a:srgbClr val="D81E05"/>
              </a:buClr>
              <a:defRPr>
                <a:solidFill>
                  <a:schemeClr val="tx1">
                    <a:lumMod val="75000"/>
                    <a:lumOff val="25000"/>
                  </a:schemeClr>
                </a:solidFill>
              </a:defRPr>
            </a:lvl4pPr>
            <a:lvl5pPr marL="1998663" indent="-169863">
              <a:buClr>
                <a:srgbClr val="D81E05"/>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347685"/>
            <a:ext cx="8534400" cy="731816"/>
          </a:xfrm>
          <a:prstGeom prst="rect">
            <a:avLst/>
          </a:prstGeom>
        </p:spPr>
        <p:txBody>
          <a:bodyPr vert="horz" lIns="91440" tIns="45720" rIns="91440" bIns="45720" rtlCol="0" anchor="ctr">
            <a:noAutofit/>
          </a:bodyPr>
          <a:lstStyle>
            <a:lvl1pPr>
              <a:defRPr sz="3200" b="0" cap="none" baseline="0">
                <a:solidFill>
                  <a:srgbClr val="D81E05"/>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304800" y="5207001"/>
            <a:ext cx="2133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
        <p:nvSpPr>
          <p:cNvPr id="4" name="Text Placeholder 3"/>
          <p:cNvSpPr>
            <a:spLocks noGrp="1"/>
          </p:cNvSpPr>
          <p:nvPr>
            <p:ph type="body" sz="quarter" idx="11" hasCustomPrompt="1"/>
          </p:nvPr>
        </p:nvSpPr>
        <p:spPr>
          <a:xfrm>
            <a:off x="1153633" y="17723"/>
            <a:ext cx="5334000" cy="181639"/>
          </a:xfrm>
        </p:spPr>
        <p:txBody>
          <a:bodyPr anchor="ctr"/>
          <a:lstStyle>
            <a:lvl1pPr marL="0" indent="0" algn="r">
              <a:buNone/>
              <a:defRPr sz="1300" b="1">
                <a:solidFill>
                  <a:schemeClr val="bg1"/>
                </a:solidFill>
              </a:defRPr>
            </a:lvl1pPr>
          </a:lstStyle>
          <a:p>
            <a:pPr lvl="0"/>
            <a:r>
              <a:rPr lang="en-US" dirty="0"/>
              <a:t>Click to add text</a:t>
            </a:r>
          </a:p>
        </p:txBody>
      </p:sp>
    </p:spTree>
    <p:extLst>
      <p:ext uri="{BB962C8B-B14F-4D97-AF65-F5344CB8AC3E}">
        <p14:creationId xmlns:p14="http://schemas.microsoft.com/office/powerpoint/2010/main" val="2839763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411185"/>
            <a:ext cx="7010400" cy="731816"/>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1153633" y="17723"/>
            <a:ext cx="5334000" cy="181639"/>
          </a:xfrm>
        </p:spPr>
        <p:txBody>
          <a:bodyPr anchor="ctr"/>
          <a:lstStyle>
            <a:lvl1pPr marL="0" indent="0" algn="r">
              <a:buNone/>
              <a:defRPr sz="1300" b="1">
                <a:solidFill>
                  <a:schemeClr val="bg1"/>
                </a:solidFill>
              </a:defRPr>
            </a:lvl1pPr>
          </a:lstStyle>
          <a:p>
            <a:pPr lvl="0"/>
            <a:r>
              <a:rPr lang="en-US" dirty="0"/>
              <a:t>Click to add text</a:t>
            </a:r>
          </a:p>
        </p:txBody>
      </p:sp>
      <p:sp>
        <p:nvSpPr>
          <p:cNvPr id="7"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Tree>
    <p:extLst>
      <p:ext uri="{BB962C8B-B14F-4D97-AF65-F5344CB8AC3E}">
        <p14:creationId xmlns:p14="http://schemas.microsoft.com/office/powerpoint/2010/main" val="73330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700"/>
            </a:lvl1pPr>
          </a:lstStyle>
          <a:p>
            <a:r>
              <a:rPr lang="en-US"/>
              <a:t>Click to edit Master title style</a:t>
            </a:r>
          </a:p>
        </p:txBody>
      </p:sp>
      <p:sp>
        <p:nvSpPr>
          <p:cNvPr id="3" name="Subtitle 2"/>
          <p:cNvSpPr>
            <a:spLocks noGrp="1"/>
          </p:cNvSpPr>
          <p:nvPr>
            <p:ph type="subTitle" idx="1"/>
          </p:nvPr>
        </p:nvSpPr>
        <p:spPr>
          <a:xfrm>
            <a:off x="1143000" y="3001698"/>
            <a:ext cx="6858000" cy="1379802"/>
          </a:xfrm>
        </p:spPr>
        <p:txBody>
          <a:bodyPr/>
          <a:lstStyle>
            <a:lvl1pPr marL="0" indent="0" algn="ctr">
              <a:buNone/>
              <a:defRPr sz="1900"/>
            </a:lvl1pPr>
            <a:lvl2pPr marL="356616" indent="0" algn="ctr">
              <a:buNone/>
              <a:defRPr sz="1600"/>
            </a:lvl2pPr>
            <a:lvl3pPr marL="713232" indent="0" algn="ctr">
              <a:buNone/>
              <a:defRPr sz="1400"/>
            </a:lvl3pPr>
            <a:lvl4pPr marL="1069848" indent="0" algn="ctr">
              <a:buNone/>
              <a:defRPr sz="1200"/>
            </a:lvl4pPr>
            <a:lvl5pPr marL="1426464" indent="0" algn="ctr">
              <a:buNone/>
              <a:defRPr sz="1200"/>
            </a:lvl5pPr>
            <a:lvl6pPr marL="1783080" indent="0" algn="ctr">
              <a:buNone/>
              <a:defRPr sz="1200"/>
            </a:lvl6pPr>
            <a:lvl7pPr marL="2139696" indent="0" algn="ctr">
              <a:buNone/>
              <a:defRPr sz="1200"/>
            </a:lvl7pPr>
            <a:lvl8pPr marL="2496312" indent="0" algn="ctr">
              <a:buNone/>
              <a:defRPr sz="1200"/>
            </a:lvl8pPr>
            <a:lvl9pPr marL="2852928"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5296960"/>
            <a:ext cx="2057400" cy="304271"/>
          </a:xfrm>
          <a:prstGeom prst="rect">
            <a:avLst/>
          </a:prstGeom>
        </p:spPr>
        <p:txBody>
          <a:bodyPr lIns="71323" tIns="35662" rIns="71323" bIns="35662"/>
          <a:lstStyle/>
          <a:p>
            <a:fld id="{4B0792F3-1F16-4B54-9E59-78E47C29BB04}" type="datetimeFigureOut">
              <a:rPr lang="en-US" smtClean="0"/>
              <a:t>8/23/2018</a:t>
            </a:fld>
            <a:endParaRPr lang="en-US"/>
          </a:p>
        </p:txBody>
      </p:sp>
      <p:sp>
        <p:nvSpPr>
          <p:cNvPr id="5" name="Footer Placeholder 4"/>
          <p:cNvSpPr>
            <a:spLocks noGrp="1"/>
          </p:cNvSpPr>
          <p:nvPr>
            <p:ph type="ftr" sz="quarter" idx="11"/>
          </p:nvPr>
        </p:nvSpPr>
        <p:spPr>
          <a:xfrm>
            <a:off x="3028950" y="5296960"/>
            <a:ext cx="3086100" cy="304271"/>
          </a:xfrm>
          <a:prstGeom prst="rect">
            <a:avLst/>
          </a:prstGeom>
        </p:spPr>
        <p:txBody>
          <a:bodyPr lIns="71323" tIns="35662" rIns="71323" bIns="35662"/>
          <a:lstStyle/>
          <a:p>
            <a:endParaRPr lang="en-US"/>
          </a:p>
        </p:txBody>
      </p:sp>
      <p:sp>
        <p:nvSpPr>
          <p:cNvPr id="6" name="Slide Number Placeholder 5"/>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1536044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5296960"/>
            <a:ext cx="2057400" cy="304271"/>
          </a:xfrm>
          <a:prstGeom prst="rect">
            <a:avLst/>
          </a:prstGeom>
        </p:spPr>
        <p:txBody>
          <a:bodyPr lIns="71323" tIns="35662" rIns="71323" bIns="35662"/>
          <a:lstStyle/>
          <a:p>
            <a:fld id="{4B0792F3-1F16-4B54-9E59-78E47C29BB04}" type="datetimeFigureOut">
              <a:rPr lang="en-US" smtClean="0"/>
              <a:t>8/23/2018</a:t>
            </a:fld>
            <a:endParaRPr lang="en-US"/>
          </a:p>
        </p:txBody>
      </p:sp>
      <p:sp>
        <p:nvSpPr>
          <p:cNvPr id="5" name="Footer Placeholder 4"/>
          <p:cNvSpPr>
            <a:spLocks noGrp="1"/>
          </p:cNvSpPr>
          <p:nvPr>
            <p:ph type="ftr" sz="quarter" idx="11"/>
          </p:nvPr>
        </p:nvSpPr>
        <p:spPr>
          <a:xfrm>
            <a:off x="3028950" y="5296960"/>
            <a:ext cx="3086100" cy="304271"/>
          </a:xfrm>
          <a:prstGeom prst="rect">
            <a:avLst/>
          </a:prstGeom>
        </p:spPr>
        <p:txBody>
          <a:bodyPr lIns="71323" tIns="35662" rIns="71323" bIns="35662"/>
          <a:lstStyle/>
          <a:p>
            <a:endParaRPr lang="en-US"/>
          </a:p>
        </p:txBody>
      </p:sp>
      <p:sp>
        <p:nvSpPr>
          <p:cNvPr id="6" name="Slide Number Placeholder 5"/>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3043464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5296960"/>
            <a:ext cx="2057400" cy="304271"/>
          </a:xfrm>
          <a:prstGeom prst="rect">
            <a:avLst/>
          </a:prstGeom>
        </p:spPr>
        <p:txBody>
          <a:bodyPr lIns="71323" tIns="35662" rIns="71323" bIns="35662"/>
          <a:lstStyle/>
          <a:p>
            <a:fld id="{4B0792F3-1F16-4B54-9E59-78E47C29BB04}" type="datetimeFigureOut">
              <a:rPr lang="en-US" smtClean="0"/>
              <a:t>8/23/2018</a:t>
            </a:fld>
            <a:endParaRPr lang="en-US"/>
          </a:p>
        </p:txBody>
      </p:sp>
      <p:sp>
        <p:nvSpPr>
          <p:cNvPr id="3" name="Footer Placeholder 2"/>
          <p:cNvSpPr>
            <a:spLocks noGrp="1"/>
          </p:cNvSpPr>
          <p:nvPr>
            <p:ph type="ftr" sz="quarter" idx="11"/>
          </p:nvPr>
        </p:nvSpPr>
        <p:spPr>
          <a:xfrm>
            <a:off x="3028950" y="5296960"/>
            <a:ext cx="3086100" cy="304271"/>
          </a:xfrm>
          <a:prstGeom prst="rect">
            <a:avLst/>
          </a:prstGeom>
        </p:spPr>
        <p:txBody>
          <a:bodyPr lIns="71323" tIns="35662" rIns="71323" bIns="35662"/>
          <a:lstStyle/>
          <a:p>
            <a:endParaRPr lang="en-US"/>
          </a:p>
        </p:txBody>
      </p:sp>
      <p:sp>
        <p:nvSpPr>
          <p:cNvPr id="4" name="Slide Number Placeholder 3"/>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307364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6486" y="2321720"/>
            <a:ext cx="8251031" cy="1355266"/>
          </a:xfrm>
          <a:prstGeom prst="rect">
            <a:avLst/>
          </a:prstGeom>
        </p:spPr>
        <p:txBody>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603299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1185"/>
            <a:ext cx="7010400" cy="731816"/>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17722"/>
            <a:ext cx="5334000" cy="181639"/>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5207000"/>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6864035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6"/>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312282141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44269634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79120724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A4D17C-C620-4E43-B6DD-74C406908A0C}" type="datetimeFigureOut">
              <a:rPr lang="en-US" smtClean="0"/>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62225154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2"/>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279262"/>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A4D17C-C620-4E43-B6DD-74C406908A0C}" type="datetimeFigureOut">
              <a:rPr lang="en-US" smtClean="0"/>
              <a:t>8/23/2018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75984281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A4D17C-C620-4E43-B6DD-74C406908A0C}" type="datetimeFigureOut">
              <a:rPr lang="en-US" smtClean="0"/>
              <a:t>8/23/2018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5795804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0792F3-1F16-4B54-9E59-78E47C29BB04}" type="datetimeFigureOut">
              <a:rPr lang="en-US" smtClean="0"/>
              <a:t>8/23/2018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3105126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A4D17C-C620-4E43-B6DD-74C406908A0C}" type="datetimeFigureOut">
              <a:rPr lang="en-US" smtClean="0"/>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64232410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A4D17C-C620-4E43-B6DD-74C406908A0C}" type="datetimeFigureOut">
              <a:rPr lang="en-US" smtClean="0"/>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83623430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37951151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40885345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6486" y="2321720"/>
            <a:ext cx="8251031" cy="1355266"/>
          </a:xfrm>
          <a:prstGeom prst="rect">
            <a:avLst/>
          </a:prstGeom>
        </p:spPr>
        <p:txBody>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603299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6"/>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312282141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44269634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79120724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A4D17C-C620-4E43-B6DD-74C406908A0C}" type="datetimeFigureOut">
              <a:rPr lang="en-US" smtClean="0"/>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62225154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2"/>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279262"/>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A4D17C-C620-4E43-B6DD-74C406908A0C}" type="datetimeFigureOut">
              <a:rPr lang="en-US" smtClean="0"/>
              <a:t>8/23/2018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75984281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A4D17C-C620-4E43-B6DD-74C406908A0C}" type="datetimeFigureOut">
              <a:rPr lang="en-US" smtClean="0"/>
              <a:t>8/23/2018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57958042"/>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0792F3-1F16-4B54-9E59-78E47C29BB04}" type="datetimeFigureOut">
              <a:rPr lang="en-US" smtClean="0"/>
              <a:t>8/23/2018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0A78D0-3CBD-4F56-8B5F-3C609D5DE80C}" type="slidenum">
              <a:rPr lang="en-US" smtClean="0"/>
              <a:t>‹#›</a:t>
            </a:fld>
            <a:endParaRPr lang="en-US"/>
          </a:p>
        </p:txBody>
      </p:sp>
    </p:spTree>
    <p:extLst>
      <p:ext uri="{BB962C8B-B14F-4D97-AF65-F5344CB8AC3E}">
        <p14:creationId xmlns:p14="http://schemas.microsoft.com/office/powerpoint/2010/main" val="3105126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A4D17C-C620-4E43-B6DD-74C406908A0C}" type="datetimeFigureOut">
              <a:rPr lang="en-US" smtClean="0"/>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64232410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A4D17C-C620-4E43-B6DD-74C406908A0C}" type="datetimeFigureOut">
              <a:rPr lang="en-US" smtClean="0"/>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83623430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379511516"/>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D17C-C620-4E43-B6DD-74C406908A0C}" type="datetimeFigureOut">
              <a:rPr lang="en-US" smtClean="0"/>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408853453"/>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6486" y="2321720"/>
            <a:ext cx="8251031" cy="1355266"/>
          </a:xfrm>
          <a:prstGeom prst="rect">
            <a:avLst/>
          </a:prstGeom>
        </p:spPr>
        <p:txBody>
          <a:body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6032999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46485" y="848320"/>
            <a:ext cx="7715249" cy="1339453"/>
          </a:xfrm>
          <a:prstGeom prst="rect">
            <a:avLst/>
          </a:prstGeom>
          <a:noFill/>
          <a:ln>
            <a:noFill/>
          </a:ln>
        </p:spPr>
        <p:txBody>
          <a:bodyPr lIns="71312" tIns="71312" rIns="71312" bIns="71312" anchor="b" anchorCtr="0"/>
          <a:lstStyle>
            <a:lvl1pPr marL="0" marR="0" lvl="0" indent="0" algn="l" rtl="0">
              <a:spcBef>
                <a:spcPts val="0"/>
              </a:spcBef>
              <a:spcAft>
                <a:spcPts val="0"/>
              </a:spcAft>
              <a:buNone/>
              <a:defRPr sz="3300" b="0" i="1" u="none" strike="noStrike" cap="none">
                <a:solidFill>
                  <a:srgbClr val="53585F"/>
                </a:solidFill>
                <a:latin typeface="Trebuchet MS"/>
                <a:ea typeface="Trebuchet MS"/>
                <a:cs typeface="Trebuchet MS"/>
                <a:sym typeface="Trebuchet MS"/>
              </a:defRPr>
            </a:lvl1pPr>
            <a:lvl2pPr marL="0" marR="0" lvl="1"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2pPr>
            <a:lvl3pPr marL="0" marR="0" lvl="2"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3pPr>
            <a:lvl4pPr marL="0" marR="0" lvl="3"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4pPr>
            <a:lvl5pPr marL="0" marR="0" lvl="4"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5pPr>
            <a:lvl6pPr marL="250736" marR="0" lvl="5"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6pPr>
            <a:lvl7pPr marL="501474" marR="0" lvl="6"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7pPr>
            <a:lvl8pPr marL="752210" marR="0" lvl="7"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8pPr>
            <a:lvl9pPr marL="1002947" marR="0" lvl="8" indent="0" algn="ctr" rtl="0">
              <a:spcBef>
                <a:spcPts val="0"/>
              </a:spcBef>
              <a:spcAft>
                <a:spcPts val="0"/>
              </a:spcAft>
              <a:buNone/>
              <a:defRPr sz="3600" b="1" i="1" u="none" strike="noStrike" cap="none">
                <a:solidFill>
                  <a:srgbClr val="FFFFFF"/>
                </a:solidFill>
                <a:latin typeface="Trebuchet MS"/>
                <a:ea typeface="Trebuchet MS"/>
                <a:cs typeface="Trebuchet MS"/>
                <a:sym typeface="Trebuchet MS"/>
              </a:defRPr>
            </a:lvl9pPr>
          </a:lstStyle>
          <a:p>
            <a:endParaRPr/>
          </a:p>
        </p:txBody>
      </p:sp>
      <p:sp>
        <p:nvSpPr>
          <p:cNvPr id="21" name="Shape 21"/>
          <p:cNvSpPr txBox="1">
            <a:spLocks noGrp="1"/>
          </p:cNvSpPr>
          <p:nvPr>
            <p:ph type="body" idx="1"/>
          </p:nvPr>
        </p:nvSpPr>
        <p:spPr>
          <a:xfrm>
            <a:off x="457647" y="2277070"/>
            <a:ext cx="7715249" cy="2678907"/>
          </a:xfrm>
          <a:prstGeom prst="rect">
            <a:avLst/>
          </a:prstGeom>
          <a:noFill/>
          <a:ln>
            <a:noFill/>
          </a:ln>
        </p:spPr>
        <p:txBody>
          <a:bodyPr lIns="71312" tIns="71312" rIns="71312" bIns="71312" anchor="t" anchorCtr="0"/>
          <a:lstStyle>
            <a:lvl1pPr marL="188053" marR="0" lvl="0" indent="-188053" algn="l" rtl="0">
              <a:spcBef>
                <a:spcPts val="2303"/>
              </a:spcBef>
              <a:spcAft>
                <a:spcPts val="0"/>
              </a:spcAft>
              <a:buNone/>
              <a:defRPr sz="1600" b="0" i="0" u="none" strike="noStrike" cap="none">
                <a:solidFill>
                  <a:srgbClr val="53585F"/>
                </a:solidFill>
                <a:latin typeface="Trebuchet MS"/>
                <a:ea typeface="Trebuchet MS"/>
                <a:cs typeface="Trebuchet MS"/>
                <a:sym typeface="Trebuchet MS"/>
              </a:defRPr>
            </a:lvl1pPr>
            <a:lvl2pPr marL="125369" marR="0" lvl="1" indent="125369" algn="l" rtl="0">
              <a:spcBef>
                <a:spcPts val="2303"/>
              </a:spcBef>
              <a:spcAft>
                <a:spcPts val="0"/>
              </a:spcAft>
              <a:buNone/>
              <a:defRPr sz="1600" b="0" i="0" u="none" strike="noStrike" cap="none">
                <a:solidFill>
                  <a:schemeClr val="lt1"/>
                </a:solidFill>
                <a:latin typeface="Trebuchet MS"/>
                <a:ea typeface="Trebuchet MS"/>
                <a:cs typeface="Trebuchet MS"/>
                <a:sym typeface="Trebuchet MS"/>
              </a:defRPr>
            </a:lvl2pPr>
            <a:lvl3pPr marL="250736" marR="0" lvl="2" indent="250736" algn="l" rtl="0">
              <a:spcBef>
                <a:spcPts val="2303"/>
              </a:spcBef>
              <a:spcAft>
                <a:spcPts val="0"/>
              </a:spcAft>
              <a:buNone/>
              <a:defRPr sz="1600" b="0" i="0" u="none" strike="noStrike" cap="none">
                <a:solidFill>
                  <a:schemeClr val="lt1"/>
                </a:solidFill>
                <a:latin typeface="Trebuchet MS"/>
                <a:ea typeface="Trebuchet MS"/>
                <a:cs typeface="Trebuchet MS"/>
                <a:sym typeface="Trebuchet MS"/>
              </a:defRPr>
            </a:lvl3pPr>
            <a:lvl4pPr marL="376105" marR="0" lvl="3" indent="376105" algn="l" rtl="0">
              <a:spcBef>
                <a:spcPts val="2303"/>
              </a:spcBef>
              <a:spcAft>
                <a:spcPts val="0"/>
              </a:spcAft>
              <a:buNone/>
              <a:defRPr sz="1600" b="0" i="0" u="none" strike="noStrike" cap="none">
                <a:solidFill>
                  <a:schemeClr val="lt1"/>
                </a:solidFill>
                <a:latin typeface="Trebuchet MS"/>
                <a:ea typeface="Trebuchet MS"/>
                <a:cs typeface="Trebuchet MS"/>
                <a:sym typeface="Trebuchet MS"/>
              </a:defRPr>
            </a:lvl4pPr>
            <a:lvl5pPr marL="501474" marR="0" lvl="4" indent="501474" algn="l" rtl="0">
              <a:spcBef>
                <a:spcPts val="2303"/>
              </a:spcBef>
              <a:spcAft>
                <a:spcPts val="0"/>
              </a:spcAft>
              <a:buNone/>
              <a:defRPr sz="1600" b="0" i="0" u="none" strike="noStrike" cap="none">
                <a:solidFill>
                  <a:schemeClr val="lt1"/>
                </a:solidFill>
                <a:latin typeface="Trebuchet MS"/>
                <a:ea typeface="Trebuchet MS"/>
                <a:cs typeface="Trebuchet MS"/>
                <a:sym typeface="Trebuchet MS"/>
              </a:defRPr>
            </a:lvl5pPr>
            <a:lvl6pPr marL="752210" marR="0" lvl="5" indent="0" algn="l" rtl="0">
              <a:spcBef>
                <a:spcPts val="2303"/>
              </a:spcBef>
              <a:spcAft>
                <a:spcPts val="0"/>
              </a:spcAft>
              <a:buNone/>
              <a:defRPr sz="1600" b="0" i="0" u="none" strike="noStrike" cap="none">
                <a:solidFill>
                  <a:srgbClr val="5C6670"/>
                </a:solidFill>
                <a:latin typeface="Trebuchet MS"/>
                <a:ea typeface="Trebuchet MS"/>
                <a:cs typeface="Trebuchet MS"/>
                <a:sym typeface="Trebuchet MS"/>
              </a:defRPr>
            </a:lvl6pPr>
            <a:lvl7pPr marL="1002947" marR="0" lvl="6" indent="0" algn="l" rtl="0">
              <a:spcBef>
                <a:spcPts val="2303"/>
              </a:spcBef>
              <a:spcAft>
                <a:spcPts val="0"/>
              </a:spcAft>
              <a:buNone/>
              <a:defRPr sz="1600" b="0" i="0" u="none" strike="noStrike" cap="none">
                <a:solidFill>
                  <a:srgbClr val="5C6670"/>
                </a:solidFill>
                <a:latin typeface="Trebuchet MS"/>
                <a:ea typeface="Trebuchet MS"/>
                <a:cs typeface="Trebuchet MS"/>
                <a:sym typeface="Trebuchet MS"/>
              </a:defRPr>
            </a:lvl7pPr>
            <a:lvl8pPr marL="1253684" marR="0" lvl="7" indent="0" algn="l" rtl="0">
              <a:spcBef>
                <a:spcPts val="2303"/>
              </a:spcBef>
              <a:spcAft>
                <a:spcPts val="0"/>
              </a:spcAft>
              <a:buNone/>
              <a:defRPr sz="1600" b="0" i="0" u="none" strike="noStrike" cap="none">
                <a:solidFill>
                  <a:srgbClr val="5C6670"/>
                </a:solidFill>
                <a:latin typeface="Trebuchet MS"/>
                <a:ea typeface="Trebuchet MS"/>
                <a:cs typeface="Trebuchet MS"/>
                <a:sym typeface="Trebuchet MS"/>
              </a:defRPr>
            </a:lvl8pPr>
            <a:lvl9pPr marL="1504420" marR="0" lvl="8" indent="0" algn="l" rtl="0">
              <a:spcBef>
                <a:spcPts val="2303"/>
              </a:spcBef>
              <a:spcAft>
                <a:spcPts val="0"/>
              </a:spcAft>
              <a:buNone/>
              <a:defRPr sz="1600" b="0" i="0" u="none" strike="noStrike" cap="none">
                <a:solidFill>
                  <a:srgbClr val="5C6670"/>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5927590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81000" y="1778000"/>
            <a:ext cx="6019800" cy="571500"/>
          </a:xfrm>
        </p:spPr>
        <p:txBody>
          <a:bodyPr anchor="t"/>
          <a:lstStyle>
            <a:lvl1pPr marL="0" indent="0">
              <a:buNone/>
              <a:defRPr sz="4000">
                <a:solidFill>
                  <a:schemeClr val="bg1"/>
                </a:solidFill>
              </a:defRPr>
            </a:lvl1pPr>
          </a:lstStyle>
          <a:p>
            <a:pPr lvl="0"/>
            <a:r>
              <a:rPr lang="en-US" dirty="0" smtClean="0"/>
              <a:t>Today’s presentation</a:t>
            </a:r>
            <a:endParaRPr lang="en-US" dirty="0"/>
          </a:p>
        </p:txBody>
      </p:sp>
      <p:sp>
        <p:nvSpPr>
          <p:cNvPr id="6" name="Text Placeholder 3"/>
          <p:cNvSpPr>
            <a:spLocks noGrp="1"/>
          </p:cNvSpPr>
          <p:nvPr>
            <p:ph type="body" sz="quarter" idx="11" hasCustomPrompt="1"/>
          </p:nvPr>
        </p:nvSpPr>
        <p:spPr>
          <a:xfrm>
            <a:off x="381000" y="2603500"/>
            <a:ext cx="6019800" cy="571500"/>
          </a:xfrm>
        </p:spPr>
        <p:txBody>
          <a:bodyPr anchor="ctr"/>
          <a:lstStyle>
            <a:lvl1pPr marL="0" indent="0">
              <a:buNone/>
              <a:defRPr sz="3200">
                <a:solidFill>
                  <a:schemeClr val="bg1"/>
                </a:solidFill>
              </a:defRPr>
            </a:lvl1pPr>
          </a:lstStyle>
          <a:p>
            <a:pPr lvl="0"/>
            <a:r>
              <a:rPr lang="en-US" dirty="0" smtClean="0"/>
              <a:t>Subtitle</a:t>
            </a:r>
            <a:endParaRPr lang="en-US" dirty="0"/>
          </a:p>
        </p:txBody>
      </p:sp>
      <p:sp>
        <p:nvSpPr>
          <p:cNvPr id="7" name="Text Placeholder 3"/>
          <p:cNvSpPr>
            <a:spLocks noGrp="1"/>
          </p:cNvSpPr>
          <p:nvPr>
            <p:ph type="body" sz="quarter" idx="12" hasCustomPrompt="1"/>
          </p:nvPr>
        </p:nvSpPr>
        <p:spPr>
          <a:xfrm>
            <a:off x="381000" y="3429000"/>
            <a:ext cx="6019800" cy="571500"/>
          </a:xfrm>
        </p:spPr>
        <p:txBody>
          <a:bodyPr anchor="ctr"/>
          <a:lstStyle>
            <a:lvl1pPr marL="0" indent="0">
              <a:buNone/>
              <a:defRPr sz="2000" b="1">
                <a:solidFill>
                  <a:schemeClr val="bg1"/>
                </a:solidFill>
              </a:defRPr>
            </a:lvl1pPr>
          </a:lstStyle>
          <a:p>
            <a:pPr lvl="0"/>
            <a:r>
              <a:rPr lang="en-US" dirty="0" smtClean="0"/>
              <a:t>DATE</a:t>
            </a:r>
            <a:endParaRPr lang="en-US" dirty="0"/>
          </a:p>
        </p:txBody>
      </p:sp>
      <p:sp>
        <p:nvSpPr>
          <p:cNvPr id="5"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1185"/>
            <a:ext cx="7010400" cy="731816"/>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17723"/>
            <a:ext cx="5334000" cy="181639"/>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 Placeholder 3"/>
          <p:cNvSpPr>
            <a:spLocks noGrp="1"/>
          </p:cNvSpPr>
          <p:nvPr>
            <p:ph type="body" sz="quarter" idx="12" hasCustomPrompt="1"/>
          </p:nvPr>
        </p:nvSpPr>
        <p:spPr>
          <a:xfrm>
            <a:off x="1151965" y="-7946"/>
            <a:ext cx="5334000" cy="181639"/>
          </a:xfrm>
        </p:spPr>
        <p:txBody>
          <a:bodyPr/>
          <a:lstStyle>
            <a:lvl1pPr marL="0" indent="0" algn="r">
              <a:buNone/>
              <a:defRPr sz="1300" b="1">
                <a:solidFill>
                  <a:schemeClr val="bg1"/>
                </a:solidFill>
              </a:defRPr>
            </a:lvl1pPr>
          </a:lstStyle>
          <a:p>
            <a:pPr lvl="0"/>
            <a:r>
              <a:rPr lang="en-US" dirty="0" smtClean="0"/>
              <a:t>Click to add text</a:t>
            </a:r>
          </a:p>
        </p:txBody>
      </p:sp>
      <p:sp>
        <p:nvSpPr>
          <p:cNvPr id="6"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
        <p:nvSpPr>
          <p:cNvPr id="9" name="Rectangle 8"/>
          <p:cNvSpPr/>
          <p:nvPr userDrawn="1"/>
        </p:nvSpPr>
        <p:spPr>
          <a:xfrm>
            <a:off x="0" y="1905000"/>
            <a:ext cx="9144000" cy="1905000"/>
          </a:xfrm>
          <a:prstGeom prst="rect">
            <a:avLst/>
          </a:prstGeom>
          <a:solidFill>
            <a:schemeClr val="accent6">
              <a:lumMod val="40000"/>
              <a:lumOff val="60000"/>
            </a:schemeClr>
          </a:solidFill>
          <a:ln>
            <a:noFill/>
          </a:ln>
          <a:effectLst>
            <a:innerShdw blurRad="381000">
              <a:schemeClr val="tx1">
                <a:lumMod val="75000"/>
                <a:lumOff val="25000"/>
                <a:alpha val="62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p:cNvSpPr txBox="1">
            <a:spLocks/>
          </p:cNvSpPr>
          <p:nvPr userDrawn="1"/>
        </p:nvSpPr>
        <p:spPr>
          <a:xfrm>
            <a:off x="304800" y="2422525"/>
            <a:ext cx="8534400" cy="863600"/>
          </a:xfrm>
          <a:prstGeom prst="rect">
            <a:avLst/>
          </a:prstGeom>
          <a:ln>
            <a:noFill/>
          </a:ln>
        </p:spPr>
        <p:txBody>
          <a:bodyPr vert="horz" lIns="91440" tIns="45720" rIns="91440" bIns="45720" rtlCol="0" anchor="ctr" anchorCtr="0">
            <a:noAutofit/>
          </a:bodyPr>
          <a:lstStyle>
            <a:lvl1pPr algn="ctr" defTabSz="914400" rtl="0" eaLnBrk="1" latinLnBrk="0" hangingPunct="1">
              <a:spcBef>
                <a:spcPct val="0"/>
              </a:spcBef>
              <a:buNone/>
              <a:defRPr sz="2800" b="1" kern="1200" cap="none" spc="0"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a:lstStyle>
          <a:p>
            <a:r>
              <a:rPr lang="en-US" smtClean="0"/>
              <a:t>Section / Chapter Slide</a:t>
            </a:r>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1930488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rgbClr val="D81E05"/>
              </a:buClr>
              <a:buFont typeface="Arial" panose="020B0604020202020204" pitchFamily="34" charset="0"/>
              <a:buChar char="•"/>
              <a:defRPr>
                <a:solidFill>
                  <a:schemeClr val="tx1">
                    <a:lumMod val="75000"/>
                    <a:lumOff val="25000"/>
                  </a:schemeClr>
                </a:solidFill>
              </a:defRPr>
            </a:lvl1pPr>
            <a:lvl2pPr>
              <a:buClr>
                <a:srgbClr val="D81E05"/>
              </a:buClr>
              <a:defRPr>
                <a:solidFill>
                  <a:schemeClr val="tx1">
                    <a:lumMod val="75000"/>
                    <a:lumOff val="25000"/>
                  </a:schemeClr>
                </a:solidFill>
              </a:defRPr>
            </a:lvl2pPr>
            <a:lvl3pPr marL="1084263" indent="-169863">
              <a:buClr>
                <a:srgbClr val="D81E05"/>
              </a:buClr>
              <a:defRPr>
                <a:solidFill>
                  <a:schemeClr val="tx1">
                    <a:lumMod val="75000"/>
                    <a:lumOff val="25000"/>
                  </a:schemeClr>
                </a:solidFill>
              </a:defRPr>
            </a:lvl3pPr>
            <a:lvl4pPr marL="1541463" indent="-169863">
              <a:buClr>
                <a:srgbClr val="D81E05"/>
              </a:buClr>
              <a:defRPr>
                <a:solidFill>
                  <a:schemeClr val="tx1">
                    <a:lumMod val="75000"/>
                    <a:lumOff val="25000"/>
                  </a:schemeClr>
                </a:solidFill>
              </a:defRPr>
            </a:lvl4pPr>
            <a:lvl5pPr marL="1998663" indent="-169863">
              <a:buClr>
                <a:srgbClr val="D81E05"/>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347685"/>
            <a:ext cx="8534400" cy="731816"/>
          </a:xfrm>
          <a:prstGeom prst="rect">
            <a:avLst/>
          </a:prstGeom>
        </p:spPr>
        <p:txBody>
          <a:bodyPr vert="horz" lIns="91440" tIns="45720" rIns="91440" bIns="45720" rtlCol="0" anchor="ctr">
            <a:noAutofit/>
          </a:bodyPr>
          <a:lstStyle>
            <a:lvl1pPr>
              <a:defRPr sz="3200" b="0" cap="none" baseline="0">
                <a:solidFill>
                  <a:srgbClr val="D81E05"/>
                </a:solidFill>
              </a:defRPr>
            </a:lvl1pPr>
          </a:lstStyle>
          <a:p>
            <a:r>
              <a:rPr lang="en-US"/>
              <a:t>Click to edit Master title style</a:t>
            </a:r>
            <a:endParaRPr lang="en-US" dirty="0"/>
          </a:p>
        </p:txBody>
      </p:sp>
      <p:sp>
        <p:nvSpPr>
          <p:cNvPr id="9" name="Slide Number Placeholder 5"/>
          <p:cNvSpPr>
            <a:spLocks noGrp="1"/>
          </p:cNvSpPr>
          <p:nvPr>
            <p:ph type="sldNum" sz="quarter" idx="4"/>
          </p:nvPr>
        </p:nvSpPr>
        <p:spPr>
          <a:xfrm>
            <a:off x="304800" y="5207001"/>
            <a:ext cx="2133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
        <p:nvSpPr>
          <p:cNvPr id="4" name="Text Placeholder 3"/>
          <p:cNvSpPr>
            <a:spLocks noGrp="1"/>
          </p:cNvSpPr>
          <p:nvPr>
            <p:ph type="body" sz="quarter" idx="11" hasCustomPrompt="1"/>
          </p:nvPr>
        </p:nvSpPr>
        <p:spPr>
          <a:xfrm>
            <a:off x="1153633" y="17723"/>
            <a:ext cx="5334000" cy="181639"/>
          </a:xfrm>
        </p:spPr>
        <p:txBody>
          <a:bodyPr anchor="ctr"/>
          <a:lstStyle>
            <a:lvl1pPr marL="0" indent="0" algn="r">
              <a:buNone/>
              <a:defRPr sz="1300" b="1">
                <a:solidFill>
                  <a:schemeClr val="bg1"/>
                </a:solidFill>
              </a:defRPr>
            </a:lvl1pPr>
          </a:lstStyle>
          <a:p>
            <a:pPr lvl="0"/>
            <a:r>
              <a:rPr lang="en-US" dirty="0"/>
              <a:t>Click to add text</a:t>
            </a:r>
          </a:p>
        </p:txBody>
      </p:sp>
    </p:spTree>
    <p:extLst>
      <p:ext uri="{BB962C8B-B14F-4D97-AF65-F5344CB8AC3E}">
        <p14:creationId xmlns:p14="http://schemas.microsoft.com/office/powerpoint/2010/main" val="28397632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304800" y="411185"/>
            <a:ext cx="7010400" cy="731816"/>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1153633" y="17723"/>
            <a:ext cx="5334000" cy="181639"/>
          </a:xfrm>
        </p:spPr>
        <p:txBody>
          <a:bodyPr anchor="ctr"/>
          <a:lstStyle>
            <a:lvl1pPr marL="0" indent="0" algn="r">
              <a:buNone/>
              <a:defRPr sz="1300" b="1">
                <a:solidFill>
                  <a:schemeClr val="bg1"/>
                </a:solidFill>
              </a:defRPr>
            </a:lvl1pPr>
          </a:lstStyle>
          <a:p>
            <a:pPr lvl="0"/>
            <a:r>
              <a:rPr lang="en-US" dirty="0"/>
              <a:t>Click to add text</a:t>
            </a:r>
          </a:p>
        </p:txBody>
      </p:sp>
      <p:sp>
        <p:nvSpPr>
          <p:cNvPr id="7"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EB776796-BD6D-4F52-A14E-109548D48E57}" type="slidenum">
              <a:rPr lang="en-US" smtClean="0"/>
              <a:t>‹#›</a:t>
            </a:fld>
            <a:endParaRPr lang="en-US"/>
          </a:p>
        </p:txBody>
      </p:sp>
    </p:spTree>
    <p:extLst>
      <p:ext uri="{BB962C8B-B14F-4D97-AF65-F5344CB8AC3E}">
        <p14:creationId xmlns:p14="http://schemas.microsoft.com/office/powerpoint/2010/main" val="733301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1185"/>
            <a:ext cx="7010400" cy="731816"/>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17722"/>
            <a:ext cx="5334000" cy="181639"/>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5207000"/>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68640356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347685"/>
            <a:ext cx="8534400" cy="731816"/>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5347230"/>
            <a:ext cx="2133600" cy="304271"/>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1349017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6792558" y="5425140"/>
            <a:ext cx="2133600" cy="30427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pPr/>
              <a:t>‹#›</a:t>
            </a:fld>
            <a:endParaRPr lang="en-US" dirty="0"/>
          </a:p>
        </p:txBody>
      </p:sp>
      <p:sp>
        <p:nvSpPr>
          <p:cNvPr id="5" name="Slide Number Placeholder 5"/>
          <p:cNvSpPr>
            <a:spLocks noGrp="1"/>
          </p:cNvSpPr>
          <p:nvPr>
            <p:ph type="sldNum" sz="quarter" idx="4"/>
          </p:nvPr>
        </p:nvSpPr>
        <p:spPr>
          <a:xfrm>
            <a:off x="228600" y="5504830"/>
            <a:ext cx="2133600" cy="210170"/>
          </a:xfrm>
          <a:prstGeom prst="rect">
            <a:avLst/>
          </a:prstGeom>
        </p:spPr>
        <p:txBody>
          <a:bodyPr vert="horz" lIns="91440" tIns="45720" rIns="91440" bIns="45720" rtlCol="0" anchor="ctr"/>
          <a:lstStyle>
            <a:lvl1pPr algn="l">
              <a:defRPr sz="1000">
                <a:solidFill>
                  <a:schemeClr val="tx2"/>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6116075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347685"/>
            <a:ext cx="8534400" cy="731816"/>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5347230"/>
            <a:ext cx="2133600" cy="304271"/>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538056141"/>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397000"/>
            <a:ext cx="8534400" cy="34290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347685"/>
            <a:ext cx="8534400" cy="731816"/>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5347230"/>
            <a:ext cx="2133600" cy="304271"/>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1134196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411185"/>
            <a:ext cx="6934200" cy="731816"/>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1" y="1153336"/>
            <a:ext cx="8534401" cy="3863165"/>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72" r:id="rId11"/>
  </p:sldLayoutIdLst>
  <p:timing>
    <p:tnLst>
      <p:par>
        <p:cTn id="1" dur="indefinite" restart="never" nodeType="tmRoot"/>
      </p:par>
    </p:tnLst>
  </p:timing>
  <p:hf hdr="0" ftr="0" dt="0"/>
  <p:txStyles>
    <p:title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2CA4D17C-C620-4E43-B6DD-74C406908A0C}" type="datetimeFigureOut">
              <a:rPr lang="en-US" smtClean="0"/>
              <a:t>8/23/2018</a:t>
            </a:fld>
            <a:endParaRPr lang="en-US"/>
          </a:p>
        </p:txBody>
      </p:sp>
      <p:sp>
        <p:nvSpPr>
          <p:cNvPr id="5" name="Footer Placeholder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08065472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2CA4D17C-C620-4E43-B6DD-74C406908A0C}" type="datetimeFigureOut">
              <a:rPr lang="en-US" smtClean="0"/>
              <a:t>8/23/2018</a:t>
            </a:fld>
            <a:endParaRPr lang="en-US"/>
          </a:p>
        </p:txBody>
      </p:sp>
      <p:sp>
        <p:nvSpPr>
          <p:cNvPr id="5" name="Footer Placeholder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08065472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411185"/>
            <a:ext cx="6934200" cy="731816"/>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1" y="1153336"/>
            <a:ext cx="8534401" cy="3863165"/>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04800" y="5207001"/>
            <a:ext cx="609600" cy="304271"/>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iming>
    <p:tnLst>
      <p:par>
        <p:cTn id="1" dur="indefinite" restart="never" nodeType="tmRoot"/>
      </p:par>
    </p:tnLst>
  </p:timing>
  <p:hf hdr="0" ftr="0" dt="0"/>
  <p:txStyles>
    <p:title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3.xml"/><Relationship Id="rId6" Type="http://schemas.openxmlformats.org/officeDocument/2006/relationships/image" Target="../media/image18.png"/><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4.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4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3" Type="http://schemas.openxmlformats.org/officeDocument/2006/relationships/hyperlink" Target="https://www.xcelenergy.com/working_with_us/how_to_interconnect/hosting_capacity_map" TargetMode="External"/><Relationship Id="rId2" Type="http://schemas.openxmlformats.org/officeDocument/2006/relationships/hyperlink" Target="https://www.xcelenergy.com/working_with_us/how_to_interconnect" TargetMode="External"/><Relationship Id="rId1" Type="http://schemas.openxmlformats.org/officeDocument/2006/relationships/slideLayout" Target="../slideLayouts/slideLayout2.xml"/><Relationship Id="rId4" Type="http://schemas.openxmlformats.org/officeDocument/2006/relationships/image" Target="../media/image37.tmp"/></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p:txBody>
          <a:bodyPr/>
          <a:lstStyle/>
          <a:p>
            <a:r>
              <a:rPr lang="en-US" sz="3200" b="1" dirty="0"/>
              <a:t>Combined Stakeholder Group</a:t>
            </a:r>
          </a:p>
        </p:txBody>
      </p:sp>
      <p:sp>
        <p:nvSpPr>
          <p:cNvPr id="19" name="Text Placeholder 18"/>
          <p:cNvSpPr>
            <a:spLocks noGrp="1"/>
          </p:cNvSpPr>
          <p:nvPr>
            <p:ph type="body" sz="quarter" idx="11"/>
          </p:nvPr>
        </p:nvSpPr>
        <p:spPr>
          <a:xfrm>
            <a:off x="381000" y="2794000"/>
            <a:ext cx="6019800" cy="571500"/>
          </a:xfrm>
        </p:spPr>
        <p:txBody>
          <a:bodyPr/>
          <a:lstStyle/>
          <a:p>
            <a:r>
              <a:rPr lang="en-US" sz="2800" dirty="0" smtClean="0"/>
              <a:t>Q3 2018 Meeting</a:t>
            </a:r>
            <a:endParaRPr lang="en-US" sz="2800" dirty="0"/>
          </a:p>
        </p:txBody>
      </p:sp>
      <p:sp>
        <p:nvSpPr>
          <p:cNvPr id="20" name="Text Placeholder 19"/>
          <p:cNvSpPr>
            <a:spLocks noGrp="1"/>
          </p:cNvSpPr>
          <p:nvPr>
            <p:ph type="body" sz="quarter" idx="12"/>
          </p:nvPr>
        </p:nvSpPr>
        <p:spPr/>
        <p:txBody>
          <a:bodyPr/>
          <a:lstStyle/>
          <a:p>
            <a:r>
              <a:rPr lang="en-US" sz="2400" b="0" dirty="0" smtClean="0"/>
              <a:t>August 24, 2018 (9AM – 1:30PM)</a:t>
            </a:r>
            <a:endParaRPr lang="en-US" sz="2400" b="0" dirty="0"/>
          </a:p>
        </p:txBody>
      </p:sp>
    </p:spTree>
    <p:extLst>
      <p:ext uri="{BB962C8B-B14F-4D97-AF65-F5344CB8AC3E}">
        <p14:creationId xmlns:p14="http://schemas.microsoft.com/office/powerpoint/2010/main" val="3671668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
            <a:ext cx="7010400" cy="731816"/>
          </a:xfrm>
        </p:spPr>
        <p:txBody>
          <a:bodyPr/>
          <a:lstStyle/>
          <a:p>
            <a:r>
              <a:rPr lang="en-US" sz="2400" b="1" dirty="0" smtClean="0"/>
              <a:t>AGENDA</a:t>
            </a:r>
            <a:endParaRPr lang="en-US" sz="2400" b="1" dirty="0"/>
          </a:p>
        </p:txBody>
      </p:sp>
      <p:sp>
        <p:nvSpPr>
          <p:cNvPr id="10" name="Text Placeholder 9"/>
          <p:cNvSpPr>
            <a:spLocks noGrp="1"/>
          </p:cNvSpPr>
          <p:nvPr>
            <p:ph type="body" sz="quarter" idx="11"/>
          </p:nvPr>
        </p:nvSpPr>
        <p:spPr/>
        <p:txBody>
          <a:bodyPr/>
          <a:lstStyle/>
          <a:p>
            <a:r>
              <a:rPr lang="en-US" dirty="0"/>
              <a:t>Combined Stakeholder Group</a:t>
            </a:r>
          </a:p>
        </p:txBody>
      </p:sp>
      <p:sp>
        <p:nvSpPr>
          <p:cNvPr id="6"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2</a:t>
            </a:fld>
            <a:endParaRPr lang="en-US" dirty="0">
              <a:solidFill>
                <a:schemeClr val="bg1"/>
              </a:solidFill>
            </a:endParaRP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697838"/>
            <a:ext cx="5925016" cy="4875442"/>
          </a:xfrm>
          <a:prstGeom prst="rect">
            <a:avLst/>
          </a:prstGeom>
        </p:spPr>
      </p:pic>
    </p:spTree>
    <p:extLst>
      <p:ext uri="{BB962C8B-B14F-4D97-AF65-F5344CB8AC3E}">
        <p14:creationId xmlns:p14="http://schemas.microsoft.com/office/powerpoint/2010/main" val="3381602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206500"/>
            <a:ext cx="8839200" cy="3429000"/>
          </a:xfrm>
        </p:spPr>
        <p:txBody>
          <a:bodyPr/>
          <a:lstStyle/>
          <a:p>
            <a:r>
              <a:rPr lang="en-US" sz="1800" dirty="0" smtClean="0"/>
              <a:t>Transitioning from </a:t>
            </a:r>
            <a:r>
              <a:rPr lang="en-US" sz="1800" dirty="0" err="1" smtClean="0"/>
              <a:t>Windsource</a:t>
            </a:r>
            <a:r>
              <a:rPr lang="en-US" sz="1800" dirty="0" smtClean="0"/>
              <a:t>® to Renewable*Connect </a:t>
            </a:r>
            <a:br>
              <a:rPr lang="en-US" sz="1800" dirty="0" smtClean="0"/>
            </a:br>
            <a:r>
              <a:rPr lang="en-US" sz="1800" dirty="0" smtClean="0"/>
              <a:t>(Brett Jackson, CO Army National Guard)</a:t>
            </a:r>
            <a:br>
              <a:rPr lang="en-US" sz="1800" dirty="0" smtClean="0"/>
            </a:br>
            <a:endParaRPr lang="en-US" sz="1800" dirty="0" smtClean="0"/>
          </a:p>
          <a:p>
            <a:r>
              <a:rPr lang="en-US" sz="1800" dirty="0" smtClean="0"/>
              <a:t>Renewable Program Dashboards </a:t>
            </a:r>
            <a:r>
              <a:rPr lang="en-US" dirty="0"/>
              <a:t>m</a:t>
            </a:r>
            <a:r>
              <a:rPr lang="en-US" dirty="0" smtClean="0"/>
              <a:t>aybe add the installed numbers? </a:t>
            </a:r>
            <a:br>
              <a:rPr lang="en-US" dirty="0" smtClean="0"/>
            </a:br>
            <a:r>
              <a:rPr lang="en-US" dirty="0" smtClean="0"/>
              <a:t>(Justin Wilson, CEC/COSEIA)</a:t>
            </a:r>
            <a:br>
              <a:rPr lang="en-US" dirty="0" smtClean="0"/>
            </a:br>
            <a:endParaRPr lang="en-US" dirty="0"/>
          </a:p>
          <a:p>
            <a:r>
              <a:rPr lang="en-US" sz="1800" dirty="0" smtClean="0"/>
              <a:t>S*RC Low Income RFP Scoring </a:t>
            </a:r>
            <a:br>
              <a:rPr lang="en-US" sz="1800" dirty="0" smtClean="0"/>
            </a:br>
            <a:r>
              <a:rPr lang="en-US" sz="1800" dirty="0" smtClean="0"/>
              <a:t>(Sub-Group Meetings to take place)</a:t>
            </a:r>
          </a:p>
          <a:p>
            <a:pPr lvl="1"/>
            <a:endParaRPr lang="en-US" sz="2000"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304800" y="411185"/>
            <a:ext cx="8839200" cy="731816"/>
          </a:xfrm>
        </p:spPr>
        <p:txBody>
          <a:bodyPr/>
          <a:lstStyle/>
          <a:p>
            <a:r>
              <a:rPr lang="en-US" sz="2400" b="1" dirty="0"/>
              <a:t>Admin. &amp; Action Items from Last </a:t>
            </a:r>
            <a:r>
              <a:rPr lang="en-US" sz="2400" b="1" dirty="0" smtClean="0"/>
              <a:t>Meeting</a:t>
            </a:r>
            <a:endParaRPr lang="en-US" sz="2400" b="1" dirty="0"/>
          </a:p>
        </p:txBody>
      </p:sp>
      <p:sp>
        <p:nvSpPr>
          <p:cNvPr id="4" name="Text Placeholder 3"/>
          <p:cNvSpPr>
            <a:spLocks noGrp="1"/>
          </p:cNvSpPr>
          <p:nvPr>
            <p:ph type="body" sz="quarter" idx="11"/>
          </p:nvPr>
        </p:nvSpPr>
        <p:spPr/>
        <p:txBody>
          <a:bodyPr/>
          <a:lstStyle/>
          <a:p>
            <a:r>
              <a:rPr lang="en-US" dirty="0"/>
              <a:t>Combined Stakeholder Group</a:t>
            </a:r>
          </a:p>
        </p:txBody>
      </p:sp>
      <p:sp>
        <p:nvSpPr>
          <p:cNvPr id="6" name="Slide Number Placeholder 4"/>
          <p:cNvSpPr txBox="1">
            <a:spLocks/>
          </p:cNvSpPr>
          <p:nvPr/>
        </p:nvSpPr>
        <p:spPr>
          <a:xfrm>
            <a:off x="0" y="5561543"/>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1534642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44500"/>
            <a:ext cx="7086600" cy="762000"/>
          </a:xfrm>
        </p:spPr>
        <p:txBody>
          <a:bodyPr/>
          <a:lstStyle/>
          <a:p>
            <a:r>
              <a:rPr lang="en-US" sz="2400" b="1" dirty="0" smtClean="0"/>
              <a:t>Renewable*Connect</a:t>
            </a:r>
            <a:endParaRPr lang="en-US" sz="2400" b="1" dirty="0">
              <a:solidFill>
                <a:schemeClr val="tx1"/>
              </a:solidFill>
            </a:endParaRPr>
          </a:p>
        </p:txBody>
      </p:sp>
      <p:sp>
        <p:nvSpPr>
          <p:cNvPr id="2" name="Rectangle 1"/>
          <p:cNvSpPr/>
          <p:nvPr/>
        </p:nvSpPr>
        <p:spPr>
          <a:xfrm>
            <a:off x="326065" y="3365501"/>
            <a:ext cx="8534400" cy="646331"/>
          </a:xfrm>
          <a:prstGeom prst="rect">
            <a:avLst/>
          </a:prstGeom>
        </p:spPr>
        <p:txBody>
          <a:bodyPr wrap="square">
            <a:spAutoFit/>
          </a:bodyPr>
          <a:lstStyle/>
          <a:p>
            <a:r>
              <a:rPr lang="en-US" dirty="0"/>
              <a:t/>
            </a:r>
            <a:br>
              <a:rPr lang="en-US" dirty="0"/>
            </a:br>
            <a:endParaRPr lang="en-US" dirty="0"/>
          </a:p>
        </p:txBody>
      </p:sp>
      <p:sp>
        <p:nvSpPr>
          <p:cNvPr id="9" name="Content Placeholder 1"/>
          <p:cNvSpPr txBox="1">
            <a:spLocks/>
          </p:cNvSpPr>
          <p:nvPr/>
        </p:nvSpPr>
        <p:spPr>
          <a:xfrm>
            <a:off x="298622" y="958678"/>
            <a:ext cx="8534400" cy="3873500"/>
          </a:xfrm>
          <a:prstGeom prst="rect">
            <a:avLst/>
          </a:prstGeom>
        </p:spPr>
        <p:txBody>
          <a:bodyPr vert="horz" lIns="91440" tIns="45720" rIns="91440" bIns="45720" rtlCol="0">
            <a:noAutofit/>
          </a:bodyPr>
          <a:lstStyle>
            <a:lvl1pPr marL="169863" indent="-169863" algn="l" defTabSz="914400" rtl="0" eaLnBrk="1" latinLnBrk="0" hangingPunct="1">
              <a:spcBef>
                <a:spcPct val="20000"/>
              </a:spcBef>
              <a:buClr>
                <a:schemeClr val="tx1">
                  <a:lumMod val="85000"/>
                  <a:lumOff val="1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85000"/>
                  <a:lumOff val="1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414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Phase I subscriptions: 10,234 kW</a:t>
            </a:r>
          </a:p>
          <a:p>
            <a:pPr lvl="1"/>
            <a:r>
              <a:rPr lang="en-US" dirty="0"/>
              <a:t>2,800 customers</a:t>
            </a:r>
          </a:p>
          <a:p>
            <a:pPr marL="0" indent="0">
              <a:buNone/>
            </a:pPr>
            <a:endParaRPr lang="en-US" dirty="0"/>
          </a:p>
          <a:p>
            <a:r>
              <a:rPr lang="en-US" dirty="0"/>
              <a:t>Phase II availability: 39,766 kW</a:t>
            </a:r>
          </a:p>
          <a:p>
            <a:pPr lvl="1"/>
            <a:r>
              <a:rPr lang="en-US" dirty="0" smtClean="0"/>
              <a:t>36 </a:t>
            </a:r>
            <a:r>
              <a:rPr lang="en-US" dirty="0"/>
              <a:t>customers</a:t>
            </a:r>
            <a:endParaRPr lang="en-US" strike="sngStrike" dirty="0"/>
          </a:p>
          <a:p>
            <a:pPr lvl="1"/>
            <a:r>
              <a:rPr lang="en-US" dirty="0"/>
              <a:t>Allocated a percentage of initial request</a:t>
            </a:r>
            <a:endParaRPr lang="en-US" strike="sngStrike" dirty="0"/>
          </a:p>
          <a:p>
            <a:pPr lvl="1"/>
            <a:endParaRPr lang="en-US" dirty="0"/>
          </a:p>
          <a:p>
            <a:r>
              <a:rPr lang="en-US" dirty="0" smtClean="0"/>
              <a:t>Contracting</a:t>
            </a:r>
            <a:endParaRPr lang="en-US" dirty="0"/>
          </a:p>
          <a:p>
            <a:endParaRPr lang="en-US" dirty="0"/>
          </a:p>
          <a:p>
            <a:r>
              <a:rPr lang="en-US" dirty="0"/>
              <a:t>Waitlist available</a:t>
            </a:r>
          </a:p>
          <a:p>
            <a:endParaRPr lang="en-US" dirty="0"/>
          </a:p>
          <a:p>
            <a:r>
              <a:rPr lang="en-US" dirty="0"/>
              <a:t>Solar resource online December 2018</a:t>
            </a:r>
          </a:p>
        </p:txBody>
      </p:sp>
      <p:sp>
        <p:nvSpPr>
          <p:cNvPr id="11"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4</a:t>
            </a:fld>
            <a:endParaRPr lang="en-US" dirty="0">
              <a:solidFill>
                <a:schemeClr val="bg1"/>
              </a:solidFill>
            </a:endParaRPr>
          </a:p>
        </p:txBody>
      </p:sp>
      <p:sp>
        <p:nvSpPr>
          <p:cNvPr id="10"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
        <p:nvSpPr>
          <p:cNvPr id="8" name="Rectangle 7"/>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 t="9923" r="48771"/>
          <a:stretch/>
        </p:blipFill>
        <p:spPr>
          <a:xfrm>
            <a:off x="5784113" y="2794001"/>
            <a:ext cx="3191539" cy="2648214"/>
          </a:xfrm>
          <a:prstGeom prst="rect">
            <a:avLst/>
          </a:prstGeom>
          <a:ln>
            <a:solidFill>
              <a:schemeClr val="bg1"/>
            </a:solidFill>
          </a:ln>
        </p:spPr>
      </p:pic>
    </p:spTree>
    <p:extLst>
      <p:ext uri="{BB962C8B-B14F-4D97-AF65-F5344CB8AC3E}">
        <p14:creationId xmlns:p14="http://schemas.microsoft.com/office/powerpoint/2010/main" val="3417550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b="1" dirty="0" smtClean="0"/>
              <a:t>Numbers in the dashboards </a:t>
            </a:r>
            <a:endParaRPr lang="en-US" sz="2400"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876"/>
          <a:stretch/>
        </p:blipFill>
        <p:spPr bwMode="auto">
          <a:xfrm>
            <a:off x="314325" y="1485900"/>
            <a:ext cx="4958213" cy="2345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42"/>
          <a:stretch/>
        </p:blipFill>
        <p:spPr bwMode="auto">
          <a:xfrm>
            <a:off x="3733800" y="3009900"/>
            <a:ext cx="4876800" cy="2161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600200" y="2628900"/>
            <a:ext cx="7620000" cy="1447800"/>
          </a:xfrm>
          <a:prstGeom prst="rect">
            <a:avLst/>
          </a:prstGeom>
        </p:spPr>
        <p:txBody>
          <a:bodyPr vert="horz" wrap="square" lIns="91440" tIns="45720" rIns="91440" bIns="45720" rtlCol="0" anchor="ctr">
            <a:noAutofit/>
          </a:bodyPr>
          <a:lstStyle/>
          <a:p>
            <a:r>
              <a:rPr lang="en-US" sz="3200" dirty="0" smtClean="0">
                <a:solidFill>
                  <a:schemeClr val="tx1">
                    <a:lumMod val="50000"/>
                    <a:lumOff val="50000"/>
                  </a:schemeClr>
                </a:solidFill>
              </a:rPr>
              <a:t>EXAMPLE “CUMULATIVE REPORT”</a:t>
            </a:r>
          </a:p>
          <a:p>
            <a:r>
              <a:rPr lang="en-US" sz="3200" dirty="0" smtClean="0">
                <a:solidFill>
                  <a:schemeClr val="tx1">
                    <a:lumMod val="50000"/>
                    <a:lumOff val="50000"/>
                  </a:schemeClr>
                </a:solidFill>
              </a:rPr>
              <a:t>FILED WITH THE PUC MONTHLY</a:t>
            </a:r>
          </a:p>
        </p:txBody>
      </p:sp>
      <p:sp>
        <p:nvSpPr>
          <p:cNvPr id="9"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5</a:t>
            </a:fld>
            <a:endParaRPr lang="en-US" dirty="0">
              <a:solidFill>
                <a:schemeClr val="bg1"/>
              </a:solidFill>
            </a:endParaRPr>
          </a:p>
        </p:txBody>
      </p:sp>
      <p:sp>
        <p:nvSpPr>
          <p:cNvPr id="11"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Tree>
    <p:extLst>
      <p:ext uri="{BB962C8B-B14F-4D97-AF65-F5344CB8AC3E}">
        <p14:creationId xmlns:p14="http://schemas.microsoft.com/office/powerpoint/2010/main" val="1099503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6</a:t>
            </a:fld>
            <a:endParaRPr lang="en-US" dirty="0">
              <a:solidFill>
                <a:schemeClr val="bg1"/>
              </a:solidFill>
            </a:endParaRPr>
          </a:p>
        </p:txBody>
      </p:sp>
      <p:sp>
        <p:nvSpPr>
          <p:cNvPr id="10"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
        <p:nvSpPr>
          <p:cNvPr id="11" name="Title 2"/>
          <p:cNvSpPr>
            <a:spLocks noGrp="1"/>
          </p:cNvSpPr>
          <p:nvPr>
            <p:ph type="title"/>
          </p:nvPr>
        </p:nvSpPr>
        <p:spPr>
          <a:xfrm>
            <a:off x="304800" y="411185"/>
            <a:ext cx="8534400" cy="731816"/>
          </a:xfrm>
          <a:solidFill>
            <a:schemeClr val="bg1"/>
          </a:solidFill>
        </p:spPr>
        <p:txBody>
          <a:bodyPr/>
          <a:lstStyle/>
          <a:p>
            <a:r>
              <a:rPr lang="en-US" sz="2400" b="1" dirty="0" smtClean="0"/>
              <a:t>Solar*Rewards &amp; Net Metering Only Dashboard</a:t>
            </a:r>
            <a:endParaRPr lang="en-US" sz="2400"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181100"/>
            <a:ext cx="7239000" cy="379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8692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7</a:t>
            </a:fld>
            <a:endParaRPr lang="en-US" dirty="0">
              <a:solidFill>
                <a:schemeClr val="bg1"/>
              </a:solidFill>
            </a:endParaRPr>
          </a:p>
        </p:txBody>
      </p:sp>
      <p:sp>
        <p:nvSpPr>
          <p:cNvPr id="10"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
        <p:nvSpPr>
          <p:cNvPr id="11" name="Title 2"/>
          <p:cNvSpPr>
            <a:spLocks noGrp="1"/>
          </p:cNvSpPr>
          <p:nvPr>
            <p:ph type="title"/>
          </p:nvPr>
        </p:nvSpPr>
        <p:spPr>
          <a:xfrm>
            <a:off x="304800" y="411185"/>
            <a:ext cx="8763000" cy="731816"/>
          </a:xfrm>
          <a:solidFill>
            <a:schemeClr val="bg1"/>
          </a:solidFill>
        </p:spPr>
        <p:txBody>
          <a:bodyPr/>
          <a:lstStyle/>
          <a:p>
            <a:r>
              <a:rPr lang="en-US" sz="2400" b="1" dirty="0" smtClean="0"/>
              <a:t>Solar*Rewards &amp; Net Metering Only Dashboard</a:t>
            </a:r>
            <a:endParaRPr lang="en-US" sz="24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952500"/>
            <a:ext cx="4572000" cy="235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344" y="3378201"/>
            <a:ext cx="3760256" cy="1948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2266" y="3378200"/>
            <a:ext cx="3753134" cy="195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4618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8</a:t>
            </a:fld>
            <a:endParaRPr lang="en-US" dirty="0">
              <a:solidFill>
                <a:schemeClr val="bg1"/>
              </a:solidFill>
            </a:endParaRPr>
          </a:p>
        </p:txBody>
      </p:sp>
      <p:sp>
        <p:nvSpPr>
          <p:cNvPr id="10"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
        <p:nvSpPr>
          <p:cNvPr id="11" name="Title 2"/>
          <p:cNvSpPr>
            <a:spLocks noGrp="1"/>
          </p:cNvSpPr>
          <p:nvPr>
            <p:ph type="title"/>
          </p:nvPr>
        </p:nvSpPr>
        <p:spPr>
          <a:xfrm>
            <a:off x="304800" y="411185"/>
            <a:ext cx="8763000" cy="731816"/>
          </a:xfrm>
          <a:solidFill>
            <a:schemeClr val="bg1"/>
          </a:solidFill>
        </p:spPr>
        <p:txBody>
          <a:bodyPr/>
          <a:lstStyle/>
          <a:p>
            <a:r>
              <a:rPr lang="en-US" sz="2400" b="1" dirty="0" smtClean="0"/>
              <a:t>Solar*Rewards</a:t>
            </a:r>
            <a:r>
              <a:rPr lang="en-US" sz="2800" b="1" dirty="0" smtClean="0"/>
              <a:t> &amp; Net Metering Only Dashboard</a:t>
            </a:r>
            <a:endParaRPr lang="en-US" sz="2800" b="1"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4322" y="952502"/>
            <a:ext cx="4598478" cy="2349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378200"/>
            <a:ext cx="3810000" cy="1946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2060" y="3379679"/>
            <a:ext cx="3753340" cy="1926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7888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397000"/>
            <a:ext cx="8534400" cy="3429000"/>
          </a:xfrm>
        </p:spPr>
        <p:txBody>
          <a:bodyPr/>
          <a:lstStyle/>
          <a:p>
            <a:pPr marL="0" indent="0">
              <a:buNone/>
            </a:pPr>
            <a:r>
              <a:rPr lang="en-US" sz="1800" dirty="0">
                <a:solidFill>
                  <a:schemeClr val="tx1">
                    <a:lumMod val="65000"/>
                    <a:lumOff val="35000"/>
                  </a:schemeClr>
                </a:solidFill>
              </a:rPr>
              <a:t>Large Solar*Rewards RFP</a:t>
            </a:r>
          </a:p>
          <a:p>
            <a:r>
              <a:rPr lang="en-US" sz="1800" dirty="0" smtClean="0">
                <a:solidFill>
                  <a:schemeClr val="tx1">
                    <a:lumMod val="65000"/>
                    <a:lumOff val="35000"/>
                  </a:schemeClr>
                </a:solidFill>
              </a:rPr>
              <a:t>2017 Award: One 6 MW project awarded, progressing for completion in 2019</a:t>
            </a:r>
            <a:endParaRPr lang="en-US" sz="1800" dirty="0">
              <a:solidFill>
                <a:schemeClr val="tx1">
                  <a:lumMod val="65000"/>
                  <a:lumOff val="35000"/>
                </a:schemeClr>
              </a:solidFill>
            </a:endParaRPr>
          </a:p>
          <a:p>
            <a:r>
              <a:rPr lang="en-US" sz="1800" dirty="0">
                <a:solidFill>
                  <a:schemeClr val="tx1">
                    <a:lumMod val="65000"/>
                    <a:lumOff val="35000"/>
                  </a:schemeClr>
                </a:solidFill>
              </a:rPr>
              <a:t>2018 </a:t>
            </a:r>
            <a:r>
              <a:rPr lang="en-US" sz="1800" dirty="0" smtClean="0">
                <a:solidFill>
                  <a:schemeClr val="tx1">
                    <a:lumMod val="65000"/>
                    <a:lumOff val="35000"/>
                  </a:schemeClr>
                </a:solidFill>
              </a:rPr>
              <a:t>Award: Three projects awarded for 9.362 MW. One project is ~4 MW at the same site as the 2017 award</a:t>
            </a:r>
          </a:p>
          <a:p>
            <a:pPr marL="457200" lvl="1" indent="0">
              <a:buNone/>
            </a:pPr>
            <a:endParaRPr lang="en-US" dirty="0">
              <a:solidFill>
                <a:schemeClr val="tx1">
                  <a:lumMod val="65000"/>
                  <a:lumOff val="35000"/>
                </a:schemeClr>
              </a:solidFill>
            </a:endParaRPr>
          </a:p>
          <a:p>
            <a:pPr marL="0" indent="0">
              <a:buNone/>
            </a:pPr>
            <a:r>
              <a:rPr lang="en-US" sz="1800" dirty="0">
                <a:solidFill>
                  <a:schemeClr val="tx1">
                    <a:lumMod val="65000"/>
                    <a:lumOff val="35000"/>
                  </a:schemeClr>
                </a:solidFill>
              </a:rPr>
              <a:t>Medium Solar*Rewards Q3 program still open</a:t>
            </a:r>
          </a:p>
          <a:p>
            <a:r>
              <a:rPr lang="en-US" sz="1800" dirty="0">
                <a:solidFill>
                  <a:schemeClr val="tx1">
                    <a:lumMod val="65000"/>
                    <a:lumOff val="35000"/>
                  </a:schemeClr>
                </a:solidFill>
              </a:rPr>
              <a:t>Open </a:t>
            </a:r>
            <a:r>
              <a:rPr lang="en-US" sz="1800" dirty="0" smtClean="0">
                <a:solidFill>
                  <a:schemeClr val="tx1">
                    <a:lumMod val="65000"/>
                    <a:lumOff val="35000"/>
                  </a:schemeClr>
                </a:solidFill>
              </a:rPr>
              <a:t>47 </a:t>
            </a:r>
            <a:r>
              <a:rPr lang="en-US" sz="1800" dirty="0">
                <a:solidFill>
                  <a:schemeClr val="tx1">
                    <a:lumMod val="65000"/>
                    <a:lumOff val="35000"/>
                  </a:schemeClr>
                </a:solidFill>
              </a:rPr>
              <a:t>days and counting</a:t>
            </a:r>
          </a:p>
          <a:p>
            <a:r>
              <a:rPr lang="en-US" sz="1800" dirty="0" smtClean="0">
                <a:solidFill>
                  <a:schemeClr val="tx1">
                    <a:lumMod val="65000"/>
                    <a:lumOff val="35000"/>
                  </a:schemeClr>
                </a:solidFill>
              </a:rPr>
              <a:t>24 </a:t>
            </a:r>
            <a:r>
              <a:rPr lang="en-US" sz="1800" dirty="0">
                <a:solidFill>
                  <a:schemeClr val="tx1">
                    <a:lumMod val="65000"/>
                    <a:lumOff val="35000"/>
                  </a:schemeClr>
                </a:solidFill>
              </a:rPr>
              <a:t>projects @ </a:t>
            </a:r>
            <a:r>
              <a:rPr lang="en-US" sz="1800" dirty="0" smtClean="0">
                <a:solidFill>
                  <a:schemeClr val="tx1">
                    <a:lumMod val="65000"/>
                    <a:lumOff val="35000"/>
                  </a:schemeClr>
                </a:solidFill>
              </a:rPr>
              <a:t>3.5 </a:t>
            </a:r>
            <a:r>
              <a:rPr lang="en-US" sz="1800" dirty="0">
                <a:solidFill>
                  <a:schemeClr val="tx1">
                    <a:lumMod val="65000"/>
                    <a:lumOff val="35000"/>
                  </a:schemeClr>
                </a:solidFill>
              </a:rPr>
              <a:t>MW</a:t>
            </a:r>
          </a:p>
          <a:p>
            <a:r>
              <a:rPr lang="en-US" sz="1800" dirty="0" smtClean="0">
                <a:solidFill>
                  <a:schemeClr val="tx1">
                    <a:lumMod val="65000"/>
                    <a:lumOff val="35000"/>
                  </a:schemeClr>
                </a:solidFill>
              </a:rPr>
              <a:t>~2 </a:t>
            </a:r>
            <a:r>
              <a:rPr lang="en-US" sz="1800" dirty="0">
                <a:solidFill>
                  <a:schemeClr val="tx1">
                    <a:lumMod val="65000"/>
                    <a:lumOff val="35000"/>
                  </a:schemeClr>
                </a:solidFill>
              </a:rPr>
              <a:t>MW remaining</a:t>
            </a:r>
          </a:p>
          <a:p>
            <a:endParaRPr lang="en-US" dirty="0"/>
          </a:p>
        </p:txBody>
      </p:sp>
      <p:sp>
        <p:nvSpPr>
          <p:cNvPr id="3" name="Title 2"/>
          <p:cNvSpPr>
            <a:spLocks noGrp="1"/>
          </p:cNvSpPr>
          <p:nvPr>
            <p:ph type="title"/>
          </p:nvPr>
        </p:nvSpPr>
        <p:spPr>
          <a:xfrm>
            <a:off x="304800" y="419100"/>
            <a:ext cx="8534400" cy="731816"/>
          </a:xfrm>
        </p:spPr>
        <p:txBody>
          <a:bodyPr/>
          <a:lstStyle/>
          <a:p>
            <a:r>
              <a:rPr lang="en-US" sz="2400" b="1" dirty="0" smtClean="0"/>
              <a:t>Solar*Rewards Large and Medium Update</a:t>
            </a:r>
            <a:endParaRPr lang="en-US" sz="2400" b="1" dirty="0"/>
          </a:p>
        </p:txBody>
      </p:sp>
      <p:sp>
        <p:nvSpPr>
          <p:cNvPr id="6" name="Text Placeholder 3"/>
          <p:cNvSpPr>
            <a:spLocks noGrp="1"/>
          </p:cNvSpPr>
          <p:nvPr>
            <p:ph type="body" sz="quarter" idx="11"/>
          </p:nvPr>
        </p:nvSpPr>
        <p:spPr/>
        <p:txBody>
          <a:bodyPr/>
          <a:lstStyle/>
          <a:p>
            <a:r>
              <a:rPr lang="en-US" dirty="0"/>
              <a:t>Combined Stakeholder Group</a:t>
            </a:r>
          </a:p>
        </p:txBody>
      </p:sp>
      <p:sp>
        <p:nvSpPr>
          <p:cNvPr id="8" name="Slide Number Placeholder 4"/>
          <p:cNvSpPr txBox="1">
            <a:spLocks/>
          </p:cNvSpPr>
          <p:nvPr/>
        </p:nvSpPr>
        <p:spPr>
          <a:xfrm>
            <a:off x="0" y="5561543"/>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1560304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b="1" dirty="0"/>
              <a:t>On-site Battery </a:t>
            </a:r>
            <a:r>
              <a:rPr lang="en-US" sz="2400" b="1" dirty="0" smtClean="0"/>
              <a:t>Storage – Project Status</a:t>
            </a:r>
            <a:endParaRPr lang="en-US" sz="2400" b="1" dirty="0"/>
          </a:p>
        </p:txBody>
      </p:sp>
      <p:sp>
        <p:nvSpPr>
          <p:cNvPr id="9" name="Text Placeholder 3"/>
          <p:cNvSpPr>
            <a:spLocks noGrp="1"/>
          </p:cNvSpPr>
          <p:nvPr>
            <p:ph type="body" sz="quarter" idx="11"/>
          </p:nvPr>
        </p:nvSpPr>
        <p:spPr/>
        <p:txBody>
          <a:bodyPr/>
          <a:lstStyle/>
          <a:p>
            <a:r>
              <a:rPr lang="en-US" dirty="0"/>
              <a:t>Combined Stakeholder Group</a:t>
            </a:r>
          </a:p>
        </p:txBody>
      </p:sp>
      <p:sp>
        <p:nvSpPr>
          <p:cNvPr id="10" name="Slide Number Placeholder 4"/>
          <p:cNvSpPr txBox="1">
            <a:spLocks/>
          </p:cNvSpPr>
          <p:nvPr/>
        </p:nvSpPr>
        <p:spPr>
          <a:xfrm>
            <a:off x="0" y="5561543"/>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10</a:t>
            </a:fld>
            <a:endParaRPr lang="en-US" dirty="0">
              <a:solidFill>
                <a:schemeClr val="bg1"/>
              </a:solidFill>
            </a:endParaRPr>
          </a:p>
        </p:txBody>
      </p:sp>
      <p:graphicFrame>
        <p:nvGraphicFramePr>
          <p:cNvPr id="11" name="Chart 10"/>
          <p:cNvGraphicFramePr>
            <a:graphicFrameLocks/>
          </p:cNvGraphicFramePr>
          <p:nvPr>
            <p:extLst>
              <p:ext uri="{D42A27DB-BD31-4B8C-83A1-F6EECF244321}">
                <p14:modId xmlns:p14="http://schemas.microsoft.com/office/powerpoint/2010/main" val="2853239992"/>
              </p:ext>
            </p:extLst>
          </p:nvPr>
        </p:nvGraphicFramePr>
        <p:xfrm>
          <a:off x="762000" y="996846"/>
          <a:ext cx="7620000" cy="42990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le 7"/>
          <p:cNvGraphicFramePr>
            <a:graphicFrameLocks noGrp="1"/>
          </p:cNvGraphicFramePr>
          <p:nvPr>
            <p:extLst>
              <p:ext uri="{D42A27DB-BD31-4B8C-83A1-F6EECF244321}">
                <p14:modId xmlns:p14="http://schemas.microsoft.com/office/powerpoint/2010/main" val="1026700075"/>
              </p:ext>
            </p:extLst>
          </p:nvPr>
        </p:nvGraphicFramePr>
        <p:xfrm>
          <a:off x="4191000" y="2095500"/>
          <a:ext cx="4267200" cy="2270760"/>
        </p:xfrm>
        <a:graphic>
          <a:graphicData uri="http://schemas.openxmlformats.org/drawingml/2006/table">
            <a:tbl>
              <a:tblPr/>
              <a:tblGrid>
                <a:gridCol w="2919663"/>
                <a:gridCol w="1347537"/>
              </a:tblGrid>
              <a:tr h="187678">
                <a:tc>
                  <a:txBody>
                    <a:bodyPr/>
                    <a:lstStyle/>
                    <a:p>
                      <a:pPr algn="l" fontAlgn="b"/>
                      <a:r>
                        <a:rPr lang="en-US" sz="1800" b="1" i="0" u="sng" strike="noStrike" dirty="0" smtClean="0">
                          <a:solidFill>
                            <a:srgbClr val="000000"/>
                          </a:solidFill>
                          <a:effectLst/>
                          <a:latin typeface="Arial" panose="020B0604020202020204" pitchFamily="34" charset="0"/>
                          <a:cs typeface="Arial" panose="020B0604020202020204" pitchFamily="34" charset="0"/>
                        </a:rPr>
                        <a:t> Application Stage</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1" i="0" u="sng" strike="noStrike" dirty="0" smtClean="0">
                          <a:solidFill>
                            <a:srgbClr val="000000"/>
                          </a:solidFill>
                          <a:effectLst/>
                          <a:latin typeface="Arial" panose="020B0604020202020204" pitchFamily="34" charset="0"/>
                          <a:cs typeface="Arial" panose="020B0604020202020204" pitchFamily="34" charset="0"/>
                        </a:rPr>
                        <a:t> Count</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8741">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Solar </a:t>
                      </a:r>
                      <a:r>
                        <a:rPr lang="en-US" sz="1800" b="0" i="0" u="none" strike="noStrike" dirty="0">
                          <a:solidFill>
                            <a:srgbClr val="000000"/>
                          </a:solidFill>
                          <a:effectLst/>
                          <a:latin typeface="Arial" panose="020B0604020202020204" pitchFamily="34" charset="0"/>
                          <a:cs typeface="Arial" panose="020B0604020202020204" pitchFamily="34" charset="0"/>
                        </a:rPr>
                        <a:t>Installation Details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4</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r>
              <a:tr h="178741">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Documents </a:t>
                      </a:r>
                      <a:r>
                        <a:rPr lang="en-US" sz="1800" b="0" i="0" u="none" strike="noStrike" dirty="0">
                          <a:solidFill>
                            <a:srgbClr val="000000"/>
                          </a:solidFill>
                          <a:effectLst/>
                          <a:latin typeface="Arial" panose="020B0604020202020204" pitchFamily="34" charset="0"/>
                          <a:cs typeface="Arial" panose="020B0604020202020204" pitchFamily="34" charset="0"/>
                        </a:rPr>
                        <a:t>and Payments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13</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r>
              <a:tr h="178741">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Engineering </a:t>
                      </a:r>
                      <a:r>
                        <a:rPr lang="en-US" sz="1800" b="0" i="0" u="none" strike="noStrike" dirty="0">
                          <a:solidFill>
                            <a:srgbClr val="000000"/>
                          </a:solidFill>
                          <a:effectLst/>
                          <a:latin typeface="Arial" panose="020B0604020202020204" pitchFamily="34" charset="0"/>
                          <a:cs typeface="Arial" panose="020B0604020202020204" pitchFamily="34" charset="0"/>
                        </a:rPr>
                        <a:t>Review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16</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75000"/>
                      </a:schemeClr>
                    </a:solidFill>
                  </a:tcPr>
                </a:tc>
              </a:tr>
              <a:tr h="178741">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Final </a:t>
                      </a:r>
                      <a:r>
                        <a:rPr lang="en-US" sz="1800" b="0" i="0" u="none" strike="noStrike" dirty="0">
                          <a:solidFill>
                            <a:srgbClr val="000000"/>
                          </a:solidFill>
                          <a:effectLst/>
                          <a:latin typeface="Arial" panose="020B0604020202020204" pitchFamily="34" charset="0"/>
                          <a:cs typeface="Arial" panose="020B0604020202020204" pitchFamily="34" charset="0"/>
                        </a:rPr>
                        <a:t>Documentation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111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r>
              <a:tr h="178741">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Meter </a:t>
                      </a:r>
                      <a:r>
                        <a:rPr lang="en-US" sz="1800" b="0" i="0" u="none" strike="noStrike" dirty="0">
                          <a:solidFill>
                            <a:srgbClr val="000000"/>
                          </a:solidFill>
                          <a:effectLst/>
                          <a:latin typeface="Arial" panose="020B0604020202020204" pitchFamily="34" charset="0"/>
                          <a:cs typeface="Arial" panose="020B0604020202020204" pitchFamily="34" charset="0"/>
                        </a:rPr>
                        <a:t>Installation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solidFill>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19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solidFill>
                  </a:tcPr>
                </a:tc>
              </a:tr>
              <a:tr h="187678">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Completed</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130</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78741">
                <a:tc>
                  <a:txBody>
                    <a:bodyPr/>
                    <a:lstStyle/>
                    <a:p>
                      <a:pPr algn="l" fontAlgn="b"/>
                      <a:r>
                        <a:rPr lang="en-US" sz="1800" b="0" i="0" u="none" strike="noStrike" dirty="0" smtClean="0">
                          <a:solidFill>
                            <a:srgbClr val="000000"/>
                          </a:solidFill>
                          <a:effectLst/>
                          <a:latin typeface="Arial" panose="020B0604020202020204" pitchFamily="34" charset="0"/>
                          <a:cs typeface="Arial" panose="020B0604020202020204" pitchFamily="34" charset="0"/>
                        </a:rPr>
                        <a:t> Grand </a:t>
                      </a:r>
                      <a:r>
                        <a:rPr lang="en-US" sz="1800" b="0"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effectLst/>
                          <a:latin typeface="Arial" panose="020B0604020202020204" pitchFamily="34" charset="0"/>
                          <a:cs typeface="Arial" panose="020B0604020202020204" pitchFamily="34" charset="0"/>
                        </a:rPr>
                        <a:t>293</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307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1"/>
            <a:ext cx="9144000" cy="5715000"/>
            <a:chOff x="0" y="1"/>
            <a:chExt cx="12192000" cy="6858000"/>
          </a:xfrm>
          <a:solidFill>
            <a:schemeClr val="bg1"/>
          </a:solidFill>
        </p:grpSpPr>
        <p:pic>
          <p:nvPicPr>
            <p:cNvPr id="7" name="Picture 6"/>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
              <a:ext cx="12192000" cy="6858000"/>
            </a:xfrm>
            <a:prstGeom prst="rect">
              <a:avLst/>
            </a:prstGeom>
            <a:grpFill/>
          </p:spPr>
        </p:pic>
        <p:pic>
          <p:nvPicPr>
            <p:cNvPr id="9" name="Picture 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5897462"/>
              <a:ext cx="12192000" cy="960539"/>
            </a:xfrm>
            <a:prstGeom prst="rect">
              <a:avLst/>
            </a:prstGeom>
            <a:grpFill/>
          </p:spPr>
        </p:pic>
      </p:grpSp>
      <p:sp>
        <p:nvSpPr>
          <p:cNvPr id="11" name="TextBox 10"/>
          <p:cNvSpPr txBox="1"/>
          <p:nvPr/>
        </p:nvSpPr>
        <p:spPr>
          <a:xfrm>
            <a:off x="0" y="2481650"/>
            <a:ext cx="9144001" cy="1118461"/>
          </a:xfrm>
          <a:prstGeom prst="rect">
            <a:avLst/>
          </a:prstGeom>
          <a:noFill/>
        </p:spPr>
        <p:txBody>
          <a:bodyPr wrap="square" lIns="71323" tIns="35662" rIns="71323" bIns="35662" rtlCol="0">
            <a:spAutoFit/>
          </a:bodyPr>
          <a:lstStyle/>
          <a:p>
            <a:pPr algn="ctr"/>
            <a:r>
              <a:rPr lang="en-US" sz="3400" dirty="0">
                <a:solidFill>
                  <a:schemeClr val="bg1"/>
                </a:solidFill>
                <a:latin typeface="Trebuchet MS" panose="020B0603020202020204" pitchFamily="34" charset="0"/>
              </a:rPr>
              <a:t>Low-Income Solar PV</a:t>
            </a:r>
          </a:p>
          <a:p>
            <a:pPr algn="ctr"/>
            <a:r>
              <a:rPr lang="en-US" sz="3400" dirty="0">
                <a:solidFill>
                  <a:schemeClr val="bg1"/>
                </a:solidFill>
                <a:latin typeface="Trebuchet MS" panose="020B0603020202020204" pitchFamily="34" charset="0"/>
              </a:rPr>
              <a:t> </a:t>
            </a:r>
          </a:p>
        </p:txBody>
      </p:sp>
      <p:sp>
        <p:nvSpPr>
          <p:cNvPr id="12" name="TextBox 11"/>
          <p:cNvSpPr txBox="1"/>
          <p:nvPr/>
        </p:nvSpPr>
        <p:spPr>
          <a:xfrm>
            <a:off x="1619161" y="3084379"/>
            <a:ext cx="5749541" cy="1426237"/>
          </a:xfrm>
          <a:prstGeom prst="rect">
            <a:avLst/>
          </a:prstGeom>
          <a:noFill/>
        </p:spPr>
        <p:txBody>
          <a:bodyPr wrap="square" lIns="71323" tIns="35662" rIns="71323" bIns="35662" rtlCol="0">
            <a:spAutoFit/>
          </a:bodyPr>
          <a:lstStyle/>
          <a:p>
            <a:pPr algn="ctr"/>
            <a:r>
              <a:rPr lang="en-US" sz="2200" dirty="0">
                <a:solidFill>
                  <a:schemeClr val="bg1"/>
                </a:solidFill>
                <a:latin typeface="Trebuchet MS" panose="020B0603020202020204" pitchFamily="34" charset="0"/>
              </a:rPr>
              <a:t>Colorado Energy Office </a:t>
            </a:r>
          </a:p>
          <a:p>
            <a:pPr algn="ctr"/>
            <a:r>
              <a:rPr lang="en-US" sz="2200" dirty="0">
                <a:solidFill>
                  <a:schemeClr val="bg1"/>
                </a:solidFill>
                <a:latin typeface="Trebuchet MS" panose="020B0603020202020204" pitchFamily="34" charset="0"/>
              </a:rPr>
              <a:t>for the Solar Stakeholder Meeting at Xcel Energy </a:t>
            </a:r>
          </a:p>
          <a:p>
            <a:pPr algn="ctr"/>
            <a:r>
              <a:rPr lang="en-US" sz="2200" dirty="0">
                <a:solidFill>
                  <a:schemeClr val="bg1"/>
                </a:solidFill>
                <a:latin typeface="Trebuchet MS" panose="020B0603020202020204" pitchFamily="34" charset="0"/>
              </a:rPr>
              <a:t>August 24, 2018</a:t>
            </a:r>
          </a:p>
        </p:txBody>
      </p:sp>
    </p:spTree>
    <p:extLst>
      <p:ext uri="{BB962C8B-B14F-4D97-AF65-F5344CB8AC3E}">
        <p14:creationId xmlns:p14="http://schemas.microsoft.com/office/powerpoint/2010/main" val="2150101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7864" y="288500"/>
            <a:ext cx="5786437" cy="906707"/>
          </a:xfrm>
        </p:spPr>
        <p:txBody>
          <a:bodyPr/>
          <a:lstStyle/>
          <a:p>
            <a:r>
              <a:rPr lang="en-US" dirty="0" smtClean="0"/>
              <a:t>Colorado Energy Office</a:t>
            </a:r>
            <a:br>
              <a:rPr lang="en-US" dirty="0" smtClean="0"/>
            </a:br>
            <a:r>
              <a:rPr lang="en-US" sz="1500" dirty="0"/>
              <a:t>Overview</a:t>
            </a:r>
          </a:p>
        </p:txBody>
      </p:sp>
      <p:sp>
        <p:nvSpPr>
          <p:cNvPr id="13" name="TextBox 12"/>
          <p:cNvSpPr txBox="1"/>
          <p:nvPr/>
        </p:nvSpPr>
        <p:spPr>
          <a:xfrm>
            <a:off x="1477864" y="1651261"/>
            <a:ext cx="6089450" cy="1210794"/>
          </a:xfrm>
          <a:prstGeom prst="rect">
            <a:avLst/>
          </a:prstGeom>
          <a:noFill/>
        </p:spPr>
        <p:txBody>
          <a:bodyPr wrap="square" lIns="71323" tIns="35662" rIns="71323" bIns="35662" rtlCol="0">
            <a:spAutoFit/>
          </a:bodyPr>
          <a:lstStyle/>
          <a:p>
            <a:pPr defTabSz="501474"/>
            <a:r>
              <a:rPr lang="en-US" sz="2000" b="1" kern="0" dirty="0">
                <a:solidFill>
                  <a:srgbClr val="DADADA">
                    <a:lumMod val="10000"/>
                  </a:srgbClr>
                </a:solidFill>
                <a:latin typeface="Trebuchet MS" panose="020B0603020202020204" pitchFamily="34" charset="0"/>
                <a:cs typeface="Arial"/>
                <a:sym typeface="Arial"/>
              </a:rPr>
              <a:t>Our Mission</a:t>
            </a:r>
          </a:p>
          <a:p>
            <a:pPr defTabSz="501474"/>
            <a:r>
              <a:rPr lang="en-US" kern="0" dirty="0">
                <a:solidFill>
                  <a:srgbClr val="DADADA">
                    <a:lumMod val="25000"/>
                  </a:srgbClr>
                </a:solidFill>
                <a:latin typeface="Trebuchet MS" panose="020B0603020202020204" pitchFamily="34" charset="0"/>
                <a:cs typeface="Arial"/>
                <a:sym typeface="Arial"/>
              </a:rPr>
              <a:t>To deliver cost-effective energy services and advance innovative energy solutions for the benefit of all Coloradans.</a:t>
            </a:r>
          </a:p>
        </p:txBody>
      </p:sp>
      <p:cxnSp>
        <p:nvCxnSpPr>
          <p:cNvPr id="15" name="Straight Connector 14"/>
          <p:cNvCxnSpPr/>
          <p:nvPr/>
        </p:nvCxnSpPr>
        <p:spPr>
          <a:xfrm>
            <a:off x="1477864" y="1242307"/>
            <a:ext cx="6124539" cy="0"/>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1404060" y="3101420"/>
            <a:ext cx="6182030" cy="1119754"/>
            <a:chOff x="361364" y="4688781"/>
            <a:chExt cx="11779162" cy="1920206"/>
          </a:xfrm>
        </p:grpSpPr>
        <p:grpSp>
          <p:nvGrpSpPr>
            <p:cNvPr id="18" name="Group 17"/>
            <p:cNvGrpSpPr/>
            <p:nvPr/>
          </p:nvGrpSpPr>
          <p:grpSpPr>
            <a:xfrm>
              <a:off x="361364" y="4688781"/>
              <a:ext cx="8881896" cy="1920206"/>
              <a:chOff x="288716" y="4821638"/>
              <a:chExt cx="8881896" cy="1920206"/>
            </a:xfrm>
          </p:grpSpPr>
          <p:sp>
            <p:nvSpPr>
              <p:cNvPr id="4" name="Isosceles Triangle 3"/>
              <p:cNvSpPr/>
              <p:nvPr/>
            </p:nvSpPr>
            <p:spPr>
              <a:xfrm rot="10800000">
                <a:off x="533001" y="4821655"/>
                <a:ext cx="2723103" cy="532563"/>
              </a:xfrm>
              <a:prstGeom prst="triangle">
                <a:avLst/>
              </a:prstGeom>
              <a:solidFill>
                <a:srgbClr val="46797A"/>
              </a:solidFill>
              <a:ln>
                <a:solidFill>
                  <a:srgbClr val="467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1474"/>
                <a:endParaRPr lang="en-US" sz="800" kern="0">
                  <a:solidFill>
                    <a:srgbClr val="FFFFFF"/>
                  </a:solidFill>
                  <a:latin typeface="Arial"/>
                  <a:sym typeface="Arial"/>
                </a:endParaRPr>
              </a:p>
            </p:txBody>
          </p:sp>
          <p:sp>
            <p:nvSpPr>
              <p:cNvPr id="5" name="Isosceles Triangle 4"/>
              <p:cNvSpPr/>
              <p:nvPr/>
            </p:nvSpPr>
            <p:spPr>
              <a:xfrm rot="10800000">
                <a:off x="6447509" y="4821638"/>
                <a:ext cx="2723103" cy="532563"/>
              </a:xfrm>
              <a:prstGeom prst="triangle">
                <a:avLst/>
              </a:prstGeom>
              <a:solidFill>
                <a:srgbClr val="00B44F"/>
              </a:solidFill>
              <a:ln>
                <a:solidFill>
                  <a:srgbClr val="00B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1474"/>
                <a:endParaRPr lang="en-US" sz="800" kern="0">
                  <a:solidFill>
                    <a:srgbClr val="FFFFFF"/>
                  </a:solidFill>
                  <a:latin typeface="Arial"/>
                  <a:sym typeface="Arial"/>
                </a:endParaRPr>
              </a:p>
            </p:txBody>
          </p:sp>
          <p:sp>
            <p:nvSpPr>
              <p:cNvPr id="6" name="Isosceles Triangle 5"/>
              <p:cNvSpPr/>
              <p:nvPr/>
            </p:nvSpPr>
            <p:spPr>
              <a:xfrm rot="10800000">
                <a:off x="3490261" y="4821638"/>
                <a:ext cx="2723103" cy="532563"/>
              </a:xfrm>
              <a:prstGeom prst="triangle">
                <a:avLst/>
              </a:prstGeom>
              <a:solidFill>
                <a:srgbClr val="4DC1DF"/>
              </a:solidFill>
              <a:ln>
                <a:solidFill>
                  <a:srgbClr val="4DC1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1474"/>
                <a:endParaRPr lang="en-US" sz="800" kern="0">
                  <a:solidFill>
                    <a:srgbClr val="FFFFFF"/>
                  </a:solidFill>
                  <a:latin typeface="Arial"/>
                  <a:sym typeface="Arial"/>
                </a:endParaRPr>
              </a:p>
            </p:txBody>
          </p:sp>
          <p:sp>
            <p:nvSpPr>
              <p:cNvPr id="7" name="TextBox 6"/>
              <p:cNvSpPr txBox="1"/>
              <p:nvPr/>
            </p:nvSpPr>
            <p:spPr>
              <a:xfrm>
                <a:off x="288716" y="5524754"/>
                <a:ext cx="3201561" cy="1187526"/>
              </a:xfrm>
              <a:prstGeom prst="rect">
                <a:avLst/>
              </a:prstGeom>
              <a:noFill/>
            </p:spPr>
            <p:txBody>
              <a:bodyPr wrap="none" rtlCol="0">
                <a:spAutoFit/>
              </a:bodyPr>
              <a:lstStyle/>
              <a:p>
                <a:pPr algn="ctr" defTabSz="501474"/>
                <a:r>
                  <a:rPr lang="en-US" sz="1300" b="1" kern="0" dirty="0">
                    <a:solidFill>
                      <a:srgbClr val="DADADA">
                        <a:lumMod val="25000"/>
                      </a:srgbClr>
                    </a:solidFill>
                    <a:latin typeface="Trebuchet MS" panose="020B0603020202020204" pitchFamily="34" charset="0"/>
                    <a:cs typeface="Arial"/>
                    <a:sym typeface="Arial"/>
                  </a:rPr>
                  <a:t>Low Income &amp; </a:t>
                </a:r>
              </a:p>
              <a:p>
                <a:pPr algn="ctr" defTabSz="501474"/>
                <a:r>
                  <a:rPr lang="en-US" sz="1300" b="1" kern="0" dirty="0">
                    <a:solidFill>
                      <a:srgbClr val="DADADA">
                        <a:lumMod val="25000"/>
                      </a:srgbClr>
                    </a:solidFill>
                    <a:latin typeface="Trebuchet MS" panose="020B0603020202020204" pitchFamily="34" charset="0"/>
                    <a:cs typeface="Arial"/>
                    <a:sym typeface="Arial"/>
                  </a:rPr>
                  <a:t>Residential Energy </a:t>
                </a:r>
              </a:p>
              <a:p>
                <a:pPr algn="ctr" defTabSz="501474"/>
                <a:r>
                  <a:rPr lang="en-US" sz="1300" b="1" kern="0" dirty="0">
                    <a:solidFill>
                      <a:srgbClr val="DADADA">
                        <a:lumMod val="25000"/>
                      </a:srgbClr>
                    </a:solidFill>
                    <a:latin typeface="Trebuchet MS" panose="020B0603020202020204" pitchFamily="34" charset="0"/>
                    <a:cs typeface="Arial"/>
                    <a:sym typeface="Arial"/>
                  </a:rPr>
                  <a:t>Services</a:t>
                </a:r>
              </a:p>
            </p:txBody>
          </p:sp>
          <p:sp>
            <p:nvSpPr>
              <p:cNvPr id="8" name="TextBox 7"/>
              <p:cNvSpPr txBox="1"/>
              <p:nvPr/>
            </p:nvSpPr>
            <p:spPr>
              <a:xfrm>
                <a:off x="3432106" y="5554318"/>
                <a:ext cx="2859476" cy="1187526"/>
              </a:xfrm>
              <a:prstGeom prst="rect">
                <a:avLst/>
              </a:prstGeom>
              <a:noFill/>
            </p:spPr>
            <p:txBody>
              <a:bodyPr wrap="none" rtlCol="0">
                <a:spAutoFit/>
              </a:bodyPr>
              <a:lstStyle/>
              <a:p>
                <a:pPr algn="ctr" defTabSz="501474"/>
                <a:r>
                  <a:rPr lang="en-US" sz="1300" b="1" kern="0" dirty="0">
                    <a:solidFill>
                      <a:srgbClr val="DADADA">
                        <a:lumMod val="25000"/>
                      </a:srgbClr>
                    </a:solidFill>
                    <a:latin typeface="Trebuchet MS" panose="020B0603020202020204" pitchFamily="34" charset="0"/>
                    <a:cs typeface="Arial"/>
                    <a:sym typeface="Arial"/>
                  </a:rPr>
                  <a:t>Commercial &amp; </a:t>
                </a:r>
              </a:p>
              <a:p>
                <a:pPr algn="ctr" defTabSz="501474"/>
                <a:r>
                  <a:rPr lang="en-US" sz="1300" b="1" kern="0" dirty="0">
                    <a:solidFill>
                      <a:srgbClr val="DADADA">
                        <a:lumMod val="25000"/>
                      </a:srgbClr>
                    </a:solidFill>
                    <a:latin typeface="Trebuchet MS" panose="020B0603020202020204" pitchFamily="34" charset="0"/>
                    <a:cs typeface="Arial"/>
                    <a:sym typeface="Arial"/>
                  </a:rPr>
                  <a:t>Industrial Energy</a:t>
                </a:r>
              </a:p>
              <a:p>
                <a:pPr algn="ctr" defTabSz="501474"/>
                <a:r>
                  <a:rPr lang="en-US" sz="1300" b="1" kern="0" dirty="0">
                    <a:solidFill>
                      <a:srgbClr val="DADADA">
                        <a:lumMod val="25000"/>
                      </a:srgbClr>
                    </a:solidFill>
                    <a:latin typeface="Trebuchet MS" panose="020B0603020202020204" pitchFamily="34" charset="0"/>
                    <a:cs typeface="Arial"/>
                    <a:sym typeface="Arial"/>
                  </a:rPr>
                  <a:t>Services</a:t>
                </a:r>
              </a:p>
            </p:txBody>
          </p:sp>
          <p:sp>
            <p:nvSpPr>
              <p:cNvPr id="9" name="TextBox 8"/>
              <p:cNvSpPr txBox="1"/>
              <p:nvPr/>
            </p:nvSpPr>
            <p:spPr>
              <a:xfrm>
                <a:off x="6493221" y="5554318"/>
                <a:ext cx="2648726" cy="1187526"/>
              </a:xfrm>
              <a:prstGeom prst="rect">
                <a:avLst/>
              </a:prstGeom>
              <a:noFill/>
            </p:spPr>
            <p:txBody>
              <a:bodyPr wrap="none" rtlCol="0">
                <a:spAutoFit/>
              </a:bodyPr>
              <a:lstStyle/>
              <a:p>
                <a:pPr algn="ctr" defTabSz="501474"/>
                <a:r>
                  <a:rPr lang="en-US" sz="1300" b="1" kern="0" dirty="0">
                    <a:solidFill>
                      <a:srgbClr val="DADADA">
                        <a:lumMod val="25000"/>
                      </a:srgbClr>
                    </a:solidFill>
                    <a:latin typeface="Trebuchet MS" panose="020B0603020202020204" pitchFamily="34" charset="0"/>
                    <a:cs typeface="Arial"/>
                    <a:sym typeface="Arial"/>
                  </a:rPr>
                  <a:t>Transportation </a:t>
                </a:r>
              </a:p>
              <a:p>
                <a:pPr algn="ctr" defTabSz="501474"/>
                <a:r>
                  <a:rPr lang="en-US" sz="1300" b="1" kern="0" dirty="0">
                    <a:solidFill>
                      <a:srgbClr val="DADADA">
                        <a:lumMod val="25000"/>
                      </a:srgbClr>
                    </a:solidFill>
                    <a:latin typeface="Trebuchet MS" panose="020B0603020202020204" pitchFamily="34" charset="0"/>
                    <a:cs typeface="Arial"/>
                    <a:sym typeface="Arial"/>
                  </a:rPr>
                  <a:t>Fuels &amp; </a:t>
                </a:r>
              </a:p>
              <a:p>
                <a:pPr algn="ctr" defTabSz="501474"/>
                <a:r>
                  <a:rPr lang="en-US" sz="1300" b="1" kern="0" dirty="0">
                    <a:solidFill>
                      <a:srgbClr val="DADADA">
                        <a:lumMod val="25000"/>
                      </a:srgbClr>
                    </a:solidFill>
                    <a:latin typeface="Trebuchet MS" panose="020B0603020202020204" pitchFamily="34" charset="0"/>
                    <a:cs typeface="Arial"/>
                    <a:sym typeface="Arial"/>
                  </a:rPr>
                  <a:t>Technology</a:t>
                </a:r>
              </a:p>
            </p:txBody>
          </p:sp>
        </p:grpSp>
        <p:sp>
          <p:nvSpPr>
            <p:cNvPr id="22" name="Isosceles Triangle 21"/>
            <p:cNvSpPr/>
            <p:nvPr/>
          </p:nvSpPr>
          <p:spPr>
            <a:xfrm rot="10800000">
              <a:off x="9417423" y="4688781"/>
              <a:ext cx="2723103" cy="532563"/>
            </a:xfrm>
            <a:prstGeom prst="triangle">
              <a:avLst/>
            </a:prstGeom>
            <a:solidFill>
              <a:srgbClr val="DC5F13"/>
            </a:solidFill>
            <a:ln>
              <a:solidFill>
                <a:srgbClr val="DC5F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1474"/>
              <a:endParaRPr lang="en-US" sz="800" kern="0">
                <a:solidFill>
                  <a:srgbClr val="FFFFFF"/>
                </a:solidFill>
                <a:latin typeface="Arial"/>
                <a:sym typeface="Arial"/>
              </a:endParaRPr>
            </a:p>
          </p:txBody>
        </p:sp>
        <p:sp>
          <p:nvSpPr>
            <p:cNvPr id="23" name="TextBox 22"/>
            <p:cNvSpPr txBox="1"/>
            <p:nvPr/>
          </p:nvSpPr>
          <p:spPr>
            <a:xfrm>
              <a:off x="9594237" y="5449958"/>
              <a:ext cx="2416595" cy="501400"/>
            </a:xfrm>
            <a:prstGeom prst="rect">
              <a:avLst/>
            </a:prstGeom>
            <a:noFill/>
          </p:spPr>
          <p:txBody>
            <a:bodyPr wrap="none" rtlCol="0">
              <a:spAutoFit/>
            </a:bodyPr>
            <a:lstStyle/>
            <a:p>
              <a:pPr algn="ctr" defTabSz="501474"/>
              <a:r>
                <a:rPr lang="en-US" sz="1300" b="1" kern="0" dirty="0">
                  <a:solidFill>
                    <a:srgbClr val="DADADA">
                      <a:lumMod val="25000"/>
                    </a:srgbClr>
                  </a:solidFill>
                  <a:latin typeface="Trebuchet MS" panose="020B0603020202020204" pitchFamily="34" charset="0"/>
                  <a:cs typeface="Arial"/>
                  <a:sym typeface="Arial"/>
                </a:rPr>
                <a:t>Public Affairs </a:t>
              </a:r>
            </a:p>
          </p:txBody>
        </p:sp>
      </p:grpSp>
    </p:spTree>
    <p:extLst>
      <p:ext uri="{BB962C8B-B14F-4D97-AF65-F5344CB8AC3E}">
        <p14:creationId xmlns:p14="http://schemas.microsoft.com/office/powerpoint/2010/main" val="2670658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Colorado Becomes First Weatherization State to Install Solar </a:t>
            </a:r>
            <a:endParaRPr lang="en-US" b="1" dirty="0"/>
          </a:p>
        </p:txBody>
      </p:sp>
      <p:sp>
        <p:nvSpPr>
          <p:cNvPr id="3" name="Content Placeholder 2"/>
          <p:cNvSpPr>
            <a:spLocks noGrp="1"/>
          </p:cNvSpPr>
          <p:nvPr>
            <p:ph sz="half" idx="1"/>
          </p:nvPr>
        </p:nvSpPr>
        <p:spPr>
          <a:xfrm>
            <a:off x="316252" y="1943100"/>
            <a:ext cx="4038600" cy="3143250"/>
          </a:xfrm>
        </p:spPr>
        <p:txBody>
          <a:bodyPr>
            <a:normAutofit fontScale="62500" lnSpcReduction="20000"/>
          </a:bodyPr>
          <a:lstStyle/>
          <a:p>
            <a:r>
              <a:rPr lang="en-US" dirty="0"/>
              <a:t>Solar Is Saving Low-Income Households Money in Colorado. It Could Be a National Model</a:t>
            </a:r>
            <a:r>
              <a:rPr lang="en-US" dirty="0" smtClean="0"/>
              <a:t>.</a:t>
            </a:r>
          </a:p>
          <a:p>
            <a:r>
              <a:rPr lang="en-US" dirty="0"/>
              <a:t>The results can make a big difference for residents like Joe Anderson, whose power bills have been cut by two-thirds since 13 solar panels were installed free-of-charge on his ranch-style house under one Colorado program. "I felt like I kind of got the luck of the draw," he said.</a:t>
            </a:r>
          </a:p>
          <a:p>
            <a:endParaRPr lang="en-US" sz="1500" u="sng" dirty="0"/>
          </a:p>
          <a:p>
            <a:r>
              <a:rPr lang="en-US" sz="1500" u="sng" dirty="0"/>
              <a:t>https://insideclimatenews.org/news/02072018/colorado-rooftop-solar-panels-clean-energy-utility-bill-savings-low-income-households-weatherization</a:t>
            </a:r>
            <a:endParaRPr lang="en-US" sz="1500" dirty="0"/>
          </a:p>
          <a:p>
            <a:endParaRPr lang="en-US" dirty="0"/>
          </a:p>
          <a:p>
            <a:endParaRPr lang="en-US" dirty="0"/>
          </a:p>
        </p:txBody>
      </p:sp>
      <p:pic>
        <p:nvPicPr>
          <p:cNvPr id="1026" name="Picture 2" descr="GRID Alternatives staff and volunteers install solar panels on a home in Englewood, Colorado. Credit: GRID Alternativ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29150" y="1895078"/>
            <a:ext cx="3886200" cy="28786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90800" y="1377189"/>
            <a:ext cx="6344904" cy="349019"/>
          </a:xfrm>
          <a:prstGeom prst="rect">
            <a:avLst/>
          </a:prstGeom>
          <a:noFill/>
        </p:spPr>
        <p:txBody>
          <a:bodyPr wrap="none" lIns="71323" tIns="35662" rIns="71323" bIns="35662" rtlCol="0">
            <a:spAutoFit/>
          </a:bodyPr>
          <a:lstStyle/>
          <a:p>
            <a:r>
              <a:rPr lang="en-US" dirty="0" smtClean="0">
                <a:latin typeface="Arial Black" panose="020B0A04020102020204" pitchFamily="34" charset="0"/>
              </a:rPr>
              <a:t>Inside Climate News July 2, 2018 by Dan </a:t>
            </a:r>
            <a:r>
              <a:rPr lang="en-US" dirty="0" err="1" smtClean="0">
                <a:latin typeface="Arial Black" panose="020B0A04020102020204" pitchFamily="34" charset="0"/>
              </a:rPr>
              <a:t>Gearino</a:t>
            </a:r>
            <a:endParaRPr lang="en-US" dirty="0">
              <a:latin typeface="Arial Black" panose="020B0A04020102020204" pitchFamily="34" charset="0"/>
            </a:endParaRPr>
          </a:p>
        </p:txBody>
      </p:sp>
    </p:spTree>
    <p:extLst>
      <p:ext uri="{BB962C8B-B14F-4D97-AF65-F5344CB8AC3E}">
        <p14:creationId xmlns:p14="http://schemas.microsoft.com/office/powerpoint/2010/main" val="2970761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0" y="97872"/>
            <a:ext cx="9144000" cy="579852"/>
          </a:xfrm>
          <a:prstGeom prst="rect">
            <a:avLst/>
          </a:prstGeom>
          <a:noFill/>
        </p:spPr>
        <p:txBody>
          <a:bodyPr wrap="square" lIns="71323" tIns="35662" rIns="71323" bIns="35662" rtlCol="0">
            <a:spAutoFit/>
          </a:bodyPr>
          <a:lstStyle/>
          <a:p>
            <a:pPr algn="ctr"/>
            <a:r>
              <a:rPr lang="en-US" sz="3300" b="1" i="1" dirty="0">
                <a:solidFill>
                  <a:srgbClr val="53585F"/>
                </a:solidFill>
                <a:latin typeface="Trebuchet MS"/>
                <a:ea typeface="Trebuchet MS"/>
                <a:cs typeface="Trebuchet MS"/>
                <a:sym typeface="Trebuchet MS"/>
              </a:rPr>
              <a:t>Solar for Low-income</a:t>
            </a:r>
          </a:p>
        </p:txBody>
      </p:sp>
      <p:sp>
        <p:nvSpPr>
          <p:cNvPr id="3" name="Rectangle 2"/>
          <p:cNvSpPr/>
          <p:nvPr/>
        </p:nvSpPr>
        <p:spPr>
          <a:xfrm>
            <a:off x="394397" y="899686"/>
            <a:ext cx="4330840" cy="3933590"/>
          </a:xfrm>
          <a:prstGeom prst="rect">
            <a:avLst/>
          </a:prstGeom>
        </p:spPr>
        <p:txBody>
          <a:bodyPr wrap="square" lIns="71323" tIns="35662" rIns="71323" bIns="35662">
            <a:spAutoFit/>
          </a:bodyPr>
          <a:lstStyle/>
          <a:p>
            <a:pPr marL="178308" indent="-178308">
              <a:lnSpc>
                <a:spcPct val="90000"/>
              </a:lnSpc>
              <a:spcBef>
                <a:spcPts val="780"/>
              </a:spcBef>
              <a:buFont typeface="Arial" panose="020B0604020202020204" pitchFamily="34" charset="0"/>
              <a:buChar char="•"/>
            </a:pPr>
            <a:r>
              <a:rPr lang="en-US" sz="2200" dirty="0">
                <a:solidFill>
                  <a:prstClr val="black"/>
                </a:solidFill>
              </a:rPr>
              <a:t>Solar PV for low-income began to draw attention in 2015 when the price of solar became more affordable.</a:t>
            </a:r>
          </a:p>
          <a:p>
            <a:pPr marL="178308" indent="-178308">
              <a:lnSpc>
                <a:spcPct val="90000"/>
              </a:lnSpc>
              <a:spcBef>
                <a:spcPts val="780"/>
              </a:spcBef>
              <a:buFont typeface="Arial" panose="020B0604020202020204" pitchFamily="34" charset="0"/>
              <a:buChar char="•"/>
            </a:pPr>
            <a:r>
              <a:rPr lang="en-US" sz="2200" dirty="0">
                <a:solidFill>
                  <a:prstClr val="black"/>
                </a:solidFill>
              </a:rPr>
              <a:t>CEO and Grid Alternatives began negotiations for a solar PV for low-income project that led to the PUC Proceeding 16A-0139E on August 15, 2016</a:t>
            </a:r>
          </a:p>
          <a:p>
            <a:pPr marL="178308" indent="-178308">
              <a:lnSpc>
                <a:spcPct val="90000"/>
              </a:lnSpc>
              <a:spcBef>
                <a:spcPts val="780"/>
              </a:spcBef>
              <a:buFont typeface="Arial" panose="020B0604020202020204" pitchFamily="34" charset="0"/>
              <a:buChar char="•"/>
            </a:pPr>
            <a:r>
              <a:rPr lang="en-US" sz="2200" dirty="0">
                <a:solidFill>
                  <a:prstClr val="black"/>
                </a:solidFill>
              </a:rPr>
              <a:t>By August 7, 2017 the first solar system on a weatherized home was installed.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8136" y="1376333"/>
            <a:ext cx="4225332" cy="3262895"/>
          </a:xfrm>
          <a:prstGeom prst="rect">
            <a:avLst/>
          </a:prstGeom>
        </p:spPr>
      </p:pic>
    </p:spTree>
    <p:extLst>
      <p:ext uri="{BB962C8B-B14F-4D97-AF65-F5344CB8AC3E}">
        <p14:creationId xmlns:p14="http://schemas.microsoft.com/office/powerpoint/2010/main" val="15675643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261257" y="97872"/>
            <a:ext cx="8882743" cy="579852"/>
          </a:xfrm>
          <a:prstGeom prst="rect">
            <a:avLst/>
          </a:prstGeom>
          <a:noFill/>
        </p:spPr>
        <p:txBody>
          <a:bodyPr wrap="square" lIns="71323" tIns="35662" rIns="71323" bIns="35662" rtlCol="0">
            <a:spAutoFit/>
          </a:bodyPr>
          <a:lstStyle/>
          <a:p>
            <a:r>
              <a:rPr lang="en-US" sz="3300" b="1" i="1" dirty="0">
                <a:solidFill>
                  <a:srgbClr val="53585F"/>
                </a:solidFill>
                <a:latin typeface="Trebuchet MS"/>
                <a:ea typeface="Trebuchet MS"/>
                <a:cs typeface="Trebuchet MS"/>
              </a:rPr>
              <a:t>Goals of the Low-income Solar PV Program</a:t>
            </a:r>
          </a:p>
        </p:txBody>
      </p:sp>
      <p:sp>
        <p:nvSpPr>
          <p:cNvPr id="2" name="Rectangle 1"/>
          <p:cNvSpPr/>
          <p:nvPr/>
        </p:nvSpPr>
        <p:spPr>
          <a:xfrm>
            <a:off x="2321168" y="1104900"/>
            <a:ext cx="4898573" cy="3796117"/>
          </a:xfrm>
          <a:prstGeom prst="rect">
            <a:avLst/>
          </a:prstGeom>
          <a:ln>
            <a:solidFill>
              <a:schemeClr val="tx1"/>
            </a:solidFill>
          </a:ln>
        </p:spPr>
        <p:txBody>
          <a:bodyPr wrap="square" lIns="71323" tIns="35662" rIns="71323" bIns="35662">
            <a:spAutoFit/>
          </a:bodyPr>
          <a:lstStyle/>
          <a:p>
            <a:pPr marL="356616" indent="-356616">
              <a:buFont typeface="Arial" panose="020B0604020202020204" pitchFamily="34" charset="0"/>
              <a:buChar char="•"/>
            </a:pPr>
            <a:r>
              <a:rPr lang="en-US" sz="2200" dirty="0"/>
              <a:t>Lower the Energy Burden for low-income residents in Colorado</a:t>
            </a:r>
          </a:p>
          <a:p>
            <a:pPr marL="356616" indent="-356616">
              <a:buFont typeface="Arial" panose="020B0604020202020204" pitchFamily="34" charset="0"/>
              <a:buChar char="•"/>
            </a:pPr>
            <a:endParaRPr lang="en-US" sz="2200" dirty="0"/>
          </a:p>
          <a:p>
            <a:pPr marL="356616" indent="-356616">
              <a:buFont typeface="Arial" panose="020B0604020202020204" pitchFamily="34" charset="0"/>
              <a:buChar char="•"/>
            </a:pPr>
            <a:r>
              <a:rPr lang="en-US" sz="2200" dirty="0"/>
              <a:t>In Colorado one-in-five to one-in-four households experience severe energy burden.</a:t>
            </a:r>
          </a:p>
          <a:p>
            <a:pPr marL="356616" indent="-356616">
              <a:buFont typeface="Arial" panose="020B0604020202020204" pitchFamily="34" charset="0"/>
              <a:buChar char="•"/>
            </a:pPr>
            <a:endParaRPr lang="en-US" sz="2200" dirty="0"/>
          </a:p>
          <a:p>
            <a:pPr marL="356616" indent="-356616">
              <a:buFont typeface="Arial" panose="020B0604020202020204" pitchFamily="34" charset="0"/>
              <a:buChar char="•"/>
            </a:pPr>
            <a:r>
              <a:rPr lang="en-US" sz="2200" dirty="0"/>
              <a:t>Deliver renewable energy to low-income who are typically unable to experience the electricity saving benefits.</a:t>
            </a:r>
          </a:p>
        </p:txBody>
      </p:sp>
    </p:spTree>
    <p:extLst>
      <p:ext uri="{BB962C8B-B14F-4D97-AF65-F5344CB8AC3E}">
        <p14:creationId xmlns:p14="http://schemas.microsoft.com/office/powerpoint/2010/main" val="26468206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0" y="97872"/>
            <a:ext cx="9144000" cy="579852"/>
          </a:xfrm>
          <a:prstGeom prst="rect">
            <a:avLst/>
          </a:prstGeom>
          <a:noFill/>
        </p:spPr>
        <p:txBody>
          <a:bodyPr wrap="square" lIns="71323" tIns="35662" rIns="71323" bIns="35662" rtlCol="0">
            <a:spAutoFit/>
          </a:bodyPr>
          <a:lstStyle/>
          <a:p>
            <a:r>
              <a:rPr lang="en-US" sz="3300" b="1" i="1" dirty="0">
                <a:solidFill>
                  <a:srgbClr val="53585F"/>
                </a:solidFill>
                <a:latin typeface="Trebuchet MS"/>
                <a:ea typeface="Trebuchet MS"/>
                <a:cs typeface="Trebuchet MS"/>
              </a:rPr>
              <a:t>Program Design</a:t>
            </a:r>
          </a:p>
        </p:txBody>
      </p:sp>
      <p:sp>
        <p:nvSpPr>
          <p:cNvPr id="2" name="Rectangle 1"/>
          <p:cNvSpPr/>
          <p:nvPr/>
        </p:nvSpPr>
        <p:spPr>
          <a:xfrm>
            <a:off x="700872" y="952500"/>
            <a:ext cx="8214527" cy="3873061"/>
          </a:xfrm>
          <a:prstGeom prst="rect">
            <a:avLst/>
          </a:prstGeom>
          <a:ln>
            <a:solidFill>
              <a:schemeClr val="tx1"/>
            </a:solidFill>
          </a:ln>
        </p:spPr>
        <p:txBody>
          <a:bodyPr wrap="square" lIns="71323" tIns="35662" rIns="71323" bIns="35662">
            <a:spAutoFit/>
          </a:bodyPr>
          <a:lstStyle/>
          <a:p>
            <a:pPr marL="356616" indent="-356616">
              <a:buFont typeface="Arial" panose="020B0604020202020204" pitchFamily="34" charset="0"/>
              <a:buChar char="•"/>
            </a:pPr>
            <a:r>
              <a:rPr lang="en-US" sz="1900" dirty="0"/>
              <a:t>300 solar PV systems will be installed on the homes of weatherization program eligible customers through December 31, 2019</a:t>
            </a:r>
          </a:p>
          <a:p>
            <a:pPr marL="356616" indent="-356616">
              <a:buFont typeface="Arial" panose="020B0604020202020204" pitchFamily="34" charset="0"/>
              <a:buChar char="•"/>
            </a:pPr>
            <a:endParaRPr lang="en-US" sz="1900" dirty="0"/>
          </a:p>
          <a:p>
            <a:pPr marL="356616" indent="-356616">
              <a:buFont typeface="Arial" panose="020B0604020202020204" pitchFamily="34" charset="0"/>
              <a:buChar char="•"/>
            </a:pPr>
            <a:r>
              <a:rPr lang="en-US" sz="1900" dirty="0"/>
              <a:t>System size of 1.8 to 3.5 kW will be for homeowners or non-profit affordable housing entities</a:t>
            </a:r>
          </a:p>
          <a:p>
            <a:pPr marL="356616" indent="-356616">
              <a:buFont typeface="Arial" panose="020B0604020202020204" pitchFamily="34" charset="0"/>
              <a:buChar char="•"/>
            </a:pPr>
            <a:endParaRPr lang="en-US" sz="1900" dirty="0"/>
          </a:p>
          <a:p>
            <a:pPr marL="356616" indent="-356616">
              <a:buFont typeface="Arial" panose="020B0604020202020204" pitchFamily="34" charset="0"/>
              <a:buChar char="•"/>
            </a:pPr>
            <a:r>
              <a:rPr lang="en-US" sz="1900" dirty="0"/>
              <a:t>Xcel Energy will provide a $2.00/watt installation rebate </a:t>
            </a:r>
          </a:p>
          <a:p>
            <a:pPr marL="356616" indent="-356616">
              <a:buFont typeface="Arial" panose="020B0604020202020204" pitchFamily="34" charset="0"/>
              <a:buChar char="•"/>
            </a:pPr>
            <a:endParaRPr lang="en-US" sz="1900" dirty="0"/>
          </a:p>
          <a:p>
            <a:pPr marL="356616" indent="-356616">
              <a:buFont typeface="Arial" panose="020B0604020202020204" pitchFamily="34" charset="0"/>
              <a:buChar char="•"/>
            </a:pPr>
            <a:r>
              <a:rPr lang="en-US" sz="1900" dirty="0"/>
              <a:t>Xcel provides a production credit (or REC) to CEO of .034 cents per kilowatt for 20 years</a:t>
            </a:r>
          </a:p>
          <a:p>
            <a:pPr marL="356616" indent="-356616">
              <a:buFont typeface="Arial" panose="020B0604020202020204" pitchFamily="34" charset="0"/>
              <a:buChar char="•"/>
            </a:pPr>
            <a:endParaRPr lang="en-US" sz="1900" dirty="0"/>
          </a:p>
          <a:p>
            <a:pPr marL="356616" indent="-356616">
              <a:buFont typeface="Arial" panose="020B0604020202020204" pitchFamily="34" charset="0"/>
              <a:buChar char="•"/>
            </a:pPr>
            <a:r>
              <a:rPr lang="en-US" sz="1900" dirty="0"/>
              <a:t>The weatherization assistance program will pay the remaining balance up to $3,623 per system</a:t>
            </a:r>
          </a:p>
        </p:txBody>
      </p:sp>
    </p:spTree>
    <p:extLst>
      <p:ext uri="{BB962C8B-B14F-4D97-AF65-F5344CB8AC3E}">
        <p14:creationId xmlns:p14="http://schemas.microsoft.com/office/powerpoint/2010/main" val="3393242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188408" y="97872"/>
            <a:ext cx="9144000" cy="579852"/>
          </a:xfrm>
          <a:prstGeom prst="rect">
            <a:avLst/>
          </a:prstGeom>
          <a:noFill/>
        </p:spPr>
        <p:txBody>
          <a:bodyPr wrap="square" lIns="71323" tIns="35662" rIns="71323" bIns="35662" rtlCol="0">
            <a:spAutoFit/>
          </a:bodyPr>
          <a:lstStyle/>
          <a:p>
            <a:r>
              <a:rPr lang="en-US" sz="3300" b="1" i="1" dirty="0">
                <a:solidFill>
                  <a:srgbClr val="53585F"/>
                </a:solidFill>
                <a:latin typeface="Trebuchet MS"/>
                <a:ea typeface="Trebuchet MS"/>
                <a:cs typeface="Trebuchet MS"/>
              </a:rPr>
              <a:t>Eligibility </a:t>
            </a:r>
          </a:p>
        </p:txBody>
      </p:sp>
      <p:graphicFrame>
        <p:nvGraphicFramePr>
          <p:cNvPr id="3" name="Table 2"/>
          <p:cNvGraphicFramePr>
            <a:graphicFrameLocks noGrp="1"/>
          </p:cNvGraphicFramePr>
          <p:nvPr>
            <p:extLst>
              <p:ext uri="{D42A27DB-BD31-4B8C-83A1-F6EECF244321}">
                <p14:modId xmlns:p14="http://schemas.microsoft.com/office/powerpoint/2010/main" val="4054252986"/>
              </p:ext>
            </p:extLst>
          </p:nvPr>
        </p:nvGraphicFramePr>
        <p:xfrm>
          <a:off x="4973935" y="1138813"/>
          <a:ext cx="3037114" cy="3583914"/>
        </p:xfrm>
        <a:graphic>
          <a:graphicData uri="http://schemas.openxmlformats.org/drawingml/2006/table">
            <a:tbl>
              <a:tblPr firstRow="1" firstCol="1" bandRow="1">
                <a:tableStyleId>{5C22544A-7EE6-4342-B048-85BDC9FD1C3A}</a:tableStyleId>
              </a:tblPr>
              <a:tblGrid>
                <a:gridCol w="1103603">
                  <a:extLst>
                    <a:ext uri="{9D8B030D-6E8A-4147-A177-3AD203B41FA5}">
                      <a16:colId xmlns:a16="http://schemas.microsoft.com/office/drawing/2014/main" xmlns="" val="1824946118"/>
                    </a:ext>
                  </a:extLst>
                </a:gridCol>
                <a:gridCol w="1933511">
                  <a:extLst>
                    <a:ext uri="{9D8B030D-6E8A-4147-A177-3AD203B41FA5}">
                      <a16:colId xmlns:a16="http://schemas.microsoft.com/office/drawing/2014/main" xmlns="" val="3396276473"/>
                    </a:ext>
                  </a:extLst>
                </a:gridCol>
              </a:tblGrid>
              <a:tr h="630098">
                <a:tc>
                  <a:txBody>
                    <a:bodyPr/>
                    <a:lstStyle/>
                    <a:p>
                      <a:pPr marL="0" marR="0">
                        <a:spcBef>
                          <a:spcPts val="0"/>
                        </a:spcBef>
                        <a:spcAft>
                          <a:spcPts val="0"/>
                        </a:spcAft>
                      </a:pPr>
                      <a:r>
                        <a:rPr lang="en-US" sz="1200" dirty="0">
                          <a:effectLst/>
                        </a:rPr>
                        <a:t>Number of Household Members</a:t>
                      </a:r>
                      <a:endParaRPr lang="en-US" sz="15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200" b="1" kern="1200" dirty="0">
                          <a:solidFill>
                            <a:schemeClr val="lt1"/>
                          </a:solidFill>
                          <a:effectLst/>
                          <a:latin typeface="+mn-lt"/>
                          <a:ea typeface="+mn-ea"/>
                          <a:cs typeface="+mn-cs"/>
                        </a:rPr>
                        <a:t>Gross Annual Household </a:t>
                      </a:r>
                      <a:r>
                        <a:rPr lang="en-US" sz="1200" b="1" kern="1200" dirty="0" smtClean="0">
                          <a:solidFill>
                            <a:schemeClr val="lt1"/>
                          </a:solidFill>
                          <a:effectLst/>
                          <a:latin typeface="+mn-lt"/>
                          <a:ea typeface="+mn-ea"/>
                          <a:cs typeface="+mn-cs"/>
                        </a:rPr>
                        <a:t>Income</a:t>
                      </a:r>
                      <a:endParaRPr lang="en-US" sz="1200" b="1" kern="1200" dirty="0">
                        <a:solidFill>
                          <a:schemeClr val="lt1"/>
                        </a:solidFill>
                        <a:effectLst/>
                        <a:latin typeface="+mn-lt"/>
                        <a:ea typeface="+mn-ea"/>
                        <a:cs typeface="+mn-cs"/>
                      </a:endParaRPr>
                    </a:p>
                  </a:txBody>
                  <a:tcPr marL="7144" marR="7144" marT="7938" marB="7938" anchor="ctr"/>
                </a:tc>
                <a:extLst>
                  <a:ext uri="{0D108BD9-81ED-4DB2-BD59-A6C34878D82A}">
                    <a16:rowId xmlns:a16="http://schemas.microsoft.com/office/drawing/2014/main" xmlns="" val="4113666012"/>
                  </a:ext>
                </a:extLst>
              </a:tr>
              <a:tr h="369227">
                <a:tc>
                  <a:txBody>
                    <a:bodyPr/>
                    <a:lstStyle/>
                    <a:p>
                      <a:pPr marL="0" marR="0" algn="ctr">
                        <a:spcBef>
                          <a:spcPts val="0"/>
                        </a:spcBef>
                        <a:spcAft>
                          <a:spcPts val="0"/>
                        </a:spcAft>
                      </a:pPr>
                      <a:r>
                        <a:rPr lang="en-US" sz="1700" dirty="0">
                          <a:effectLst/>
                        </a:rPr>
                        <a:t>1</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24,280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181936421"/>
                  </a:ext>
                </a:extLst>
              </a:tr>
              <a:tr h="369227">
                <a:tc>
                  <a:txBody>
                    <a:bodyPr/>
                    <a:lstStyle/>
                    <a:p>
                      <a:pPr marL="0" marR="0" algn="ctr">
                        <a:spcBef>
                          <a:spcPts val="0"/>
                        </a:spcBef>
                        <a:spcAft>
                          <a:spcPts val="0"/>
                        </a:spcAft>
                      </a:pPr>
                      <a:r>
                        <a:rPr lang="en-US" sz="1700" dirty="0">
                          <a:effectLst/>
                        </a:rPr>
                        <a:t>2</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32,920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898295087"/>
                  </a:ext>
                </a:extLst>
              </a:tr>
              <a:tr h="369227">
                <a:tc>
                  <a:txBody>
                    <a:bodyPr/>
                    <a:lstStyle/>
                    <a:p>
                      <a:pPr marL="0" marR="0" algn="ctr">
                        <a:spcBef>
                          <a:spcPts val="0"/>
                        </a:spcBef>
                        <a:spcAft>
                          <a:spcPts val="0"/>
                        </a:spcAft>
                      </a:pPr>
                      <a:r>
                        <a:rPr lang="en-US" sz="1700" dirty="0">
                          <a:effectLst/>
                        </a:rPr>
                        <a:t>3</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41,560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659068191"/>
                  </a:ext>
                </a:extLst>
              </a:tr>
              <a:tr h="369227">
                <a:tc>
                  <a:txBody>
                    <a:bodyPr/>
                    <a:lstStyle/>
                    <a:p>
                      <a:pPr marL="0" marR="0" algn="ctr">
                        <a:spcBef>
                          <a:spcPts val="0"/>
                        </a:spcBef>
                        <a:spcAft>
                          <a:spcPts val="0"/>
                        </a:spcAft>
                      </a:pPr>
                      <a:r>
                        <a:rPr lang="en-US" sz="1700" dirty="0">
                          <a:effectLst/>
                        </a:rPr>
                        <a:t>4</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smtClean="0">
                          <a:effectLst/>
                        </a:rPr>
                        <a:t>$50,200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2458618051"/>
                  </a:ext>
                </a:extLst>
              </a:tr>
              <a:tr h="369227">
                <a:tc>
                  <a:txBody>
                    <a:bodyPr/>
                    <a:lstStyle/>
                    <a:p>
                      <a:pPr marL="0" marR="0" algn="ctr">
                        <a:spcBef>
                          <a:spcPts val="0"/>
                        </a:spcBef>
                        <a:spcAft>
                          <a:spcPts val="0"/>
                        </a:spcAft>
                      </a:pPr>
                      <a:r>
                        <a:rPr lang="en-US" sz="1700" dirty="0">
                          <a:effectLst/>
                        </a:rPr>
                        <a:t>5</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58,840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4147709794"/>
                  </a:ext>
                </a:extLst>
              </a:tr>
              <a:tr h="369227">
                <a:tc>
                  <a:txBody>
                    <a:bodyPr/>
                    <a:lstStyle/>
                    <a:p>
                      <a:pPr marL="0" marR="0" algn="ctr">
                        <a:spcBef>
                          <a:spcPts val="0"/>
                        </a:spcBef>
                        <a:spcAft>
                          <a:spcPts val="0"/>
                        </a:spcAft>
                      </a:pPr>
                      <a:r>
                        <a:rPr lang="en-US" sz="1700" dirty="0">
                          <a:effectLst/>
                        </a:rPr>
                        <a:t>6</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67,480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2691929109"/>
                  </a:ext>
                </a:extLst>
              </a:tr>
              <a:tr h="369227">
                <a:tc>
                  <a:txBody>
                    <a:bodyPr/>
                    <a:lstStyle/>
                    <a:p>
                      <a:pPr marL="0" marR="0" algn="ctr">
                        <a:spcBef>
                          <a:spcPts val="0"/>
                        </a:spcBef>
                        <a:spcAft>
                          <a:spcPts val="0"/>
                        </a:spcAft>
                      </a:pPr>
                      <a:r>
                        <a:rPr lang="en-US" sz="1700" dirty="0">
                          <a:effectLst/>
                        </a:rPr>
                        <a:t>7</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76,120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3267992424"/>
                  </a:ext>
                </a:extLst>
              </a:tr>
              <a:tr h="369227">
                <a:tc>
                  <a:txBody>
                    <a:bodyPr/>
                    <a:lstStyle/>
                    <a:p>
                      <a:pPr marL="0" marR="0" algn="ctr">
                        <a:spcBef>
                          <a:spcPts val="0"/>
                        </a:spcBef>
                        <a:spcAft>
                          <a:spcPts val="0"/>
                        </a:spcAft>
                      </a:pPr>
                      <a:r>
                        <a:rPr lang="en-US" sz="1700" dirty="0">
                          <a:effectLst/>
                        </a:rPr>
                        <a:t>8</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tc>
                  <a:txBody>
                    <a:bodyPr/>
                    <a:lstStyle/>
                    <a:p>
                      <a:pPr marL="0" marR="0">
                        <a:spcBef>
                          <a:spcPts val="0"/>
                        </a:spcBef>
                        <a:spcAft>
                          <a:spcPts val="0"/>
                        </a:spcAft>
                      </a:pPr>
                      <a:r>
                        <a:rPr lang="en-US" sz="1700" dirty="0">
                          <a:effectLst/>
                        </a:rPr>
                        <a:t>$</a:t>
                      </a:r>
                      <a:r>
                        <a:rPr lang="en-US" sz="1700" dirty="0" smtClean="0">
                          <a:effectLst/>
                        </a:rPr>
                        <a:t>84,760</a:t>
                      </a:r>
                      <a:endParaRPr lang="en-US" sz="2300" dirty="0">
                        <a:effectLst/>
                        <a:latin typeface="Helvetica" panose="020B0604020202020204" pitchFamily="34" charset="0"/>
                        <a:ea typeface="Helvetica" panose="020B0604020202020204" pitchFamily="34" charset="0"/>
                        <a:cs typeface="Times New Roman" panose="02020603050405020304" pitchFamily="18" charset="0"/>
                      </a:endParaRPr>
                    </a:p>
                  </a:txBody>
                  <a:tcPr marL="7144" marR="7144" marT="7938" marB="7938" anchor="ctr"/>
                </a:tc>
                <a:extLst>
                  <a:ext uri="{0D108BD9-81ED-4DB2-BD59-A6C34878D82A}">
                    <a16:rowId xmlns:a16="http://schemas.microsoft.com/office/drawing/2014/main" xmlns="" val="2811043873"/>
                  </a:ext>
                </a:extLst>
              </a:tr>
            </a:tbl>
          </a:graphicData>
        </a:graphic>
      </p:graphicFrame>
      <p:sp>
        <p:nvSpPr>
          <p:cNvPr id="6" name="TextBox 5"/>
          <p:cNvSpPr txBox="1"/>
          <p:nvPr/>
        </p:nvSpPr>
        <p:spPr>
          <a:xfrm>
            <a:off x="188408" y="961715"/>
            <a:ext cx="3383782" cy="4693593"/>
          </a:xfrm>
          <a:prstGeom prst="rect">
            <a:avLst/>
          </a:prstGeom>
          <a:noFill/>
        </p:spPr>
        <p:txBody>
          <a:bodyPr wrap="square" lIns="71323" tIns="35662" rIns="71323" bIns="35662" rtlCol="0">
            <a:spAutoFit/>
          </a:bodyPr>
          <a:lstStyle/>
          <a:p>
            <a:pPr marL="222885" indent="-222885">
              <a:buFont typeface="Arial" panose="020B0604020202020204" pitchFamily="34" charset="0"/>
              <a:buChar char="•"/>
            </a:pPr>
            <a:r>
              <a:rPr lang="en-US" sz="1900" dirty="0"/>
              <a:t>The settlement stated that Xcel funded solar PV would be installed through the Colorado Weatherization Assistance Program</a:t>
            </a:r>
          </a:p>
          <a:p>
            <a:pPr marL="222885" indent="-222885">
              <a:buFont typeface="Arial" panose="020B0604020202020204" pitchFamily="34" charset="0"/>
              <a:buChar char="•"/>
            </a:pPr>
            <a:endParaRPr lang="en-US" sz="1900" dirty="0"/>
          </a:p>
          <a:p>
            <a:pPr marL="222885" indent="-222885">
              <a:buFont typeface="Arial" panose="020B0604020202020204" pitchFamily="34" charset="0"/>
              <a:buChar char="•"/>
            </a:pPr>
            <a:r>
              <a:rPr lang="en-US" sz="1900" dirty="0"/>
              <a:t>This year the Colorado WAP will weatherize 2,315 homes, and 150 will get solar PV</a:t>
            </a:r>
          </a:p>
          <a:p>
            <a:pPr marL="222885" indent="-222885">
              <a:buFont typeface="Arial" panose="020B0604020202020204" pitchFamily="34" charset="0"/>
              <a:buChar char="•"/>
            </a:pPr>
            <a:endParaRPr lang="en-US" sz="1900" dirty="0"/>
          </a:p>
          <a:p>
            <a:pPr marL="222885" indent="-222885">
              <a:buFont typeface="Arial" panose="020B0604020202020204" pitchFamily="34" charset="0"/>
              <a:buChar char="•"/>
            </a:pPr>
            <a:r>
              <a:rPr lang="en-US" sz="1900" dirty="0"/>
              <a:t>Income eligibility is at 200% of the Federal Poverty Level</a:t>
            </a:r>
          </a:p>
          <a:p>
            <a:pPr marL="222885" indent="-222885">
              <a:buFont typeface="Arial" panose="020B0604020202020204" pitchFamily="34" charset="0"/>
              <a:buChar char="•"/>
            </a:pPr>
            <a:endParaRPr lang="en-US" dirty="0"/>
          </a:p>
          <a:p>
            <a:pPr marL="222885" indent="-222885">
              <a:buFont typeface="Arial" panose="020B0604020202020204" pitchFamily="34" charset="0"/>
              <a:buChar char="•"/>
            </a:pPr>
            <a:endParaRPr lang="en-US" dirty="0" smtClean="0"/>
          </a:p>
          <a:p>
            <a:pPr marL="222885" indent="-222885">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19063572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152400" y="97872"/>
            <a:ext cx="9144000" cy="579852"/>
          </a:xfrm>
          <a:prstGeom prst="rect">
            <a:avLst/>
          </a:prstGeom>
          <a:noFill/>
        </p:spPr>
        <p:txBody>
          <a:bodyPr wrap="square" lIns="71323" tIns="35662" rIns="71323" bIns="35662" rtlCol="0">
            <a:spAutoFit/>
          </a:bodyPr>
          <a:lstStyle/>
          <a:p>
            <a:r>
              <a:rPr lang="en-US" sz="3300" b="1" i="1" dirty="0">
                <a:solidFill>
                  <a:srgbClr val="53585F"/>
                </a:solidFill>
                <a:latin typeface="Trebuchet MS"/>
                <a:ea typeface="Trebuchet MS"/>
                <a:cs typeface="Trebuchet MS"/>
              </a:rPr>
              <a:t>Numbers to Date</a:t>
            </a:r>
          </a:p>
        </p:txBody>
      </p:sp>
      <p:sp>
        <p:nvSpPr>
          <p:cNvPr id="6" name="TextBox 5"/>
          <p:cNvSpPr txBox="1"/>
          <p:nvPr/>
        </p:nvSpPr>
        <p:spPr>
          <a:xfrm>
            <a:off x="320879" y="978716"/>
            <a:ext cx="8323976" cy="4457837"/>
          </a:xfrm>
          <a:prstGeom prst="rect">
            <a:avLst/>
          </a:prstGeom>
          <a:noFill/>
        </p:spPr>
        <p:txBody>
          <a:bodyPr wrap="square" lIns="71323" tIns="35662" rIns="71323" bIns="35662" rtlCol="0">
            <a:spAutoFit/>
          </a:bodyPr>
          <a:lstStyle/>
          <a:p>
            <a:pPr marL="222885" indent="-222885">
              <a:lnSpc>
                <a:spcPct val="150000"/>
              </a:lnSpc>
              <a:buFont typeface="Arial" panose="020B0604020202020204" pitchFamily="34" charset="0"/>
              <a:buChar char="•"/>
            </a:pPr>
            <a:r>
              <a:rPr lang="en-US" sz="1900" dirty="0">
                <a:latin typeface="Trebuchet MS" panose="020B0603020202020204" pitchFamily="34" charset="0"/>
              </a:rPr>
              <a:t>118 systems in the queue</a:t>
            </a:r>
          </a:p>
          <a:p>
            <a:pPr marL="222885" indent="-222885">
              <a:lnSpc>
                <a:spcPct val="150000"/>
              </a:lnSpc>
              <a:buFont typeface="Arial" panose="020B0604020202020204" pitchFamily="34" charset="0"/>
              <a:buChar char="•"/>
            </a:pPr>
            <a:r>
              <a:rPr lang="en-US" sz="1900" dirty="0">
                <a:latin typeface="Trebuchet MS" panose="020B0603020202020204" pitchFamily="34" charset="0"/>
              </a:rPr>
              <a:t>103 PV systems installed </a:t>
            </a:r>
          </a:p>
          <a:p>
            <a:pPr marL="222885" indent="-222885">
              <a:lnSpc>
                <a:spcPct val="150000"/>
              </a:lnSpc>
              <a:buFont typeface="Arial" panose="020B0604020202020204" pitchFamily="34" charset="0"/>
              <a:buChar char="•"/>
            </a:pPr>
            <a:r>
              <a:rPr lang="en-US" sz="1900" dirty="0">
                <a:latin typeface="Trebuchet MS" panose="020B0603020202020204" pitchFamily="34" charset="0"/>
              </a:rPr>
              <a:t>82 PV systems interconnected</a:t>
            </a:r>
          </a:p>
          <a:p>
            <a:pPr marL="222885" indent="-222885">
              <a:lnSpc>
                <a:spcPct val="150000"/>
              </a:lnSpc>
              <a:buFont typeface="Arial" panose="020B0604020202020204" pitchFamily="34" charset="0"/>
              <a:buChar char="•"/>
            </a:pPr>
            <a:r>
              <a:rPr lang="en-US" sz="1900" dirty="0">
                <a:latin typeface="Trebuchet MS" panose="020B0603020202020204" pitchFamily="34" charset="0"/>
              </a:rPr>
              <a:t>245.3 kW interconnected</a:t>
            </a:r>
          </a:p>
          <a:p>
            <a:pPr marL="222885" indent="-222885">
              <a:lnSpc>
                <a:spcPct val="150000"/>
              </a:lnSpc>
              <a:buFont typeface="Arial" panose="020B0604020202020204" pitchFamily="34" charset="0"/>
              <a:buChar char="•"/>
            </a:pPr>
            <a:r>
              <a:rPr lang="en-US" sz="1900" dirty="0">
                <a:latin typeface="Trebuchet MS" panose="020B0603020202020204" pitchFamily="34" charset="0"/>
              </a:rPr>
              <a:t>Average interconnected system size of 2.96 kW (Can install up to 3.5 kW)</a:t>
            </a:r>
          </a:p>
          <a:p>
            <a:pPr marL="222885" indent="-222885">
              <a:lnSpc>
                <a:spcPct val="150000"/>
              </a:lnSpc>
              <a:buFont typeface="Arial" panose="020B0604020202020204" pitchFamily="34" charset="0"/>
              <a:buChar char="•"/>
            </a:pPr>
            <a:r>
              <a:rPr lang="en-US" sz="1900" i="1" dirty="0">
                <a:latin typeface="Trebuchet MS" panose="020B0603020202020204" pitchFamily="34" charset="0"/>
              </a:rPr>
              <a:t>Estimated</a:t>
            </a:r>
            <a:r>
              <a:rPr lang="en-US" sz="1900" dirty="0">
                <a:latin typeface="Trebuchet MS" panose="020B0603020202020204" pitchFamily="34" charset="0"/>
              </a:rPr>
              <a:t> Project Cost Average = $8,278/system (Does not include agency overhead)</a:t>
            </a:r>
          </a:p>
          <a:p>
            <a:pPr marL="222885" indent="-222885">
              <a:lnSpc>
                <a:spcPct val="150000"/>
              </a:lnSpc>
              <a:buFont typeface="Arial" panose="020B0604020202020204" pitchFamily="34" charset="0"/>
              <a:buChar char="•"/>
            </a:pPr>
            <a:r>
              <a:rPr lang="en-US" sz="1900" i="1" dirty="0">
                <a:latin typeface="Trebuchet MS" panose="020B0603020202020204" pitchFamily="34" charset="0"/>
              </a:rPr>
              <a:t>Actual </a:t>
            </a:r>
            <a:r>
              <a:rPr lang="en-US" sz="1900" dirty="0">
                <a:latin typeface="Trebuchet MS" panose="020B0603020202020204" pitchFamily="34" charset="0"/>
              </a:rPr>
              <a:t>Project Cost Average = $8,788/system (Does not include agency overhead)</a:t>
            </a:r>
          </a:p>
          <a:p>
            <a:pPr>
              <a:lnSpc>
                <a:spcPct val="150000"/>
              </a:lnSpc>
            </a:pPr>
            <a:endParaRPr lang="en-US" sz="1900" dirty="0">
              <a:latin typeface="Trebuchet MS" panose="020B0603020202020204" pitchFamily="34" charset="0"/>
            </a:endParaRPr>
          </a:p>
        </p:txBody>
      </p:sp>
    </p:spTree>
    <p:extLst>
      <p:ext uri="{BB962C8B-B14F-4D97-AF65-F5344CB8AC3E}">
        <p14:creationId xmlns:p14="http://schemas.microsoft.com/office/powerpoint/2010/main" val="893385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152400" y="97872"/>
            <a:ext cx="9144000" cy="579852"/>
          </a:xfrm>
          <a:prstGeom prst="rect">
            <a:avLst/>
          </a:prstGeom>
          <a:noFill/>
        </p:spPr>
        <p:txBody>
          <a:bodyPr wrap="square" lIns="71323" tIns="35662" rIns="71323" bIns="35662" rtlCol="0">
            <a:spAutoFit/>
          </a:bodyPr>
          <a:lstStyle/>
          <a:p>
            <a:r>
              <a:rPr lang="en-US" sz="3300" b="1" i="1" dirty="0">
                <a:solidFill>
                  <a:srgbClr val="53585F"/>
                </a:solidFill>
                <a:latin typeface="Trebuchet MS"/>
                <a:ea typeface="Trebuchet MS"/>
                <a:cs typeface="Trebuchet MS"/>
              </a:rPr>
              <a:t>Location of Systems</a:t>
            </a:r>
          </a:p>
        </p:txBody>
      </p:sp>
      <p:graphicFrame>
        <p:nvGraphicFramePr>
          <p:cNvPr id="8" name="Chart 7"/>
          <p:cNvGraphicFramePr>
            <a:graphicFrameLocks/>
          </p:cNvGraphicFramePr>
          <p:nvPr>
            <p:extLst>
              <p:ext uri="{D42A27DB-BD31-4B8C-83A1-F6EECF244321}">
                <p14:modId xmlns:p14="http://schemas.microsoft.com/office/powerpoint/2010/main" val="1692672547"/>
              </p:ext>
            </p:extLst>
          </p:nvPr>
        </p:nvGraphicFramePr>
        <p:xfrm>
          <a:off x="996336" y="577780"/>
          <a:ext cx="7022249" cy="44905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6407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350782" y="1000125"/>
            <a:ext cx="1722311" cy="3088231"/>
          </a:xfrm>
          <a:prstGeom prst="rect">
            <a:avLst/>
          </a:prstGeom>
          <a:noFill/>
        </p:spPr>
        <p:txBody>
          <a:bodyPr wrap="square" lIns="71323" tIns="35662" rIns="71323" bIns="35662" rtlCol="0">
            <a:spAutoFit/>
          </a:bodyPr>
          <a:lstStyle/>
          <a:p>
            <a:r>
              <a:rPr lang="en-US" sz="2800" dirty="0"/>
              <a:t>San Luis Valley, Alamosa, Colorado</a:t>
            </a:r>
          </a:p>
          <a:p>
            <a:endParaRPr lang="en-US" sz="2800" dirty="0"/>
          </a:p>
          <a:p>
            <a:endParaRPr lang="en-US" sz="2800" dirty="0"/>
          </a:p>
          <a:p>
            <a:r>
              <a:rPr lang="en-US" sz="2800" dirty="0"/>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9670" y="66228"/>
            <a:ext cx="6705600" cy="5588000"/>
          </a:xfrm>
          <a:prstGeom prst="rect">
            <a:avLst/>
          </a:prstGeom>
        </p:spPr>
      </p:pic>
    </p:spTree>
    <p:extLst>
      <p:ext uri="{BB962C8B-B14F-4D97-AF65-F5344CB8AC3E}">
        <p14:creationId xmlns:p14="http://schemas.microsoft.com/office/powerpoint/2010/main" val="1471105353"/>
      </p:ext>
    </p:extLst>
  </p:cSld>
  <p:clrMapOvr>
    <a:masterClrMapping/>
  </p:clrMapOvr>
  <mc:AlternateContent xmlns:mc="http://schemas.openxmlformats.org/markup-compatibility/2006" xmlns:p14="http://schemas.microsoft.com/office/powerpoint/2010/main">
    <mc:Choice Requires="p14">
      <p:transition p14:dur="15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350782" y="1000125"/>
            <a:ext cx="1722311" cy="3088231"/>
          </a:xfrm>
          <a:prstGeom prst="rect">
            <a:avLst/>
          </a:prstGeom>
          <a:noFill/>
        </p:spPr>
        <p:txBody>
          <a:bodyPr wrap="square" lIns="71323" tIns="35662" rIns="71323" bIns="35662" rtlCol="0">
            <a:spAutoFit/>
          </a:bodyPr>
          <a:lstStyle/>
          <a:p>
            <a:r>
              <a:rPr lang="en-US" sz="2800" dirty="0"/>
              <a:t>San Luis Valley, Alamosa, Colorado</a:t>
            </a:r>
          </a:p>
          <a:p>
            <a:endParaRPr lang="en-US" sz="2800" dirty="0"/>
          </a:p>
          <a:p>
            <a:endParaRPr lang="en-US" sz="2800" dirty="0"/>
          </a:p>
          <a:p>
            <a:endParaRPr lang="en-US" sz="28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83344"/>
            <a:ext cx="6629399" cy="5524499"/>
          </a:xfrm>
          <a:prstGeom prst="rect">
            <a:avLst/>
          </a:prstGeom>
        </p:spPr>
      </p:pic>
    </p:spTree>
    <p:extLst>
      <p:ext uri="{BB962C8B-B14F-4D97-AF65-F5344CB8AC3E}">
        <p14:creationId xmlns:p14="http://schemas.microsoft.com/office/powerpoint/2010/main" val="3349679379"/>
      </p:ext>
    </p:extLst>
  </p:cSld>
  <p:clrMapOvr>
    <a:masterClrMapping/>
  </p:clrMapOvr>
  <mc:AlternateContent xmlns:mc="http://schemas.openxmlformats.org/markup-compatibility/2006" xmlns:p14="http://schemas.microsoft.com/office/powerpoint/2010/main">
    <mc:Choice Requires="p14">
      <p:transition p14:dur="15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350782" y="1000125"/>
            <a:ext cx="1722311" cy="3950005"/>
          </a:xfrm>
          <a:prstGeom prst="rect">
            <a:avLst/>
          </a:prstGeom>
          <a:noFill/>
        </p:spPr>
        <p:txBody>
          <a:bodyPr wrap="square" lIns="71323" tIns="35662" rIns="71323" bIns="35662" rtlCol="0">
            <a:spAutoFit/>
          </a:bodyPr>
          <a:lstStyle/>
          <a:p>
            <a:r>
              <a:rPr lang="en-US" sz="2800" dirty="0"/>
              <a:t> Four 3-plexes</a:t>
            </a:r>
          </a:p>
          <a:p>
            <a:endParaRPr lang="en-US" sz="2800" dirty="0"/>
          </a:p>
          <a:p>
            <a:endParaRPr lang="en-US" sz="2800" dirty="0"/>
          </a:p>
          <a:p>
            <a:r>
              <a:rPr lang="en-US" sz="2800" dirty="0" err="1"/>
              <a:t>Gunbarrel,Colorado</a:t>
            </a:r>
            <a:endParaRPr lang="en-US" sz="2800" dirty="0"/>
          </a:p>
          <a:p>
            <a:endParaRPr lang="en-US" sz="2800" dirty="0"/>
          </a:p>
          <a:p>
            <a:endParaRPr lang="en-US" sz="2800" dirty="0"/>
          </a:p>
          <a:p>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9572" y="214313"/>
            <a:ext cx="6343650" cy="5286375"/>
          </a:xfrm>
          <a:prstGeom prst="rect">
            <a:avLst/>
          </a:prstGeom>
        </p:spPr>
      </p:pic>
    </p:spTree>
    <p:extLst>
      <p:ext uri="{BB962C8B-B14F-4D97-AF65-F5344CB8AC3E}">
        <p14:creationId xmlns:p14="http://schemas.microsoft.com/office/powerpoint/2010/main" val="3668097612"/>
      </p:ext>
    </p:extLst>
  </p:cSld>
  <p:clrMapOvr>
    <a:masterClrMapping/>
  </p:clrMapOvr>
  <mc:AlternateContent xmlns:mc="http://schemas.openxmlformats.org/markup-compatibility/2006" xmlns:p14="http://schemas.microsoft.com/office/powerpoint/2010/main">
    <mc:Choice Requires="p14">
      <p:transition p14:dur="15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sz="3700" b="1" i="1" dirty="0">
                <a:solidFill>
                  <a:srgbClr val="53585F"/>
                </a:solidFill>
                <a:latin typeface="Trebuchet MS"/>
                <a:ea typeface="Trebuchet MS"/>
                <a:cs typeface="Trebuchet MS"/>
              </a:rPr>
              <a:t>Solar Assist Grants</a:t>
            </a:r>
            <a:r>
              <a:rPr lang="en-US" sz="3100" b="1" dirty="0">
                <a:latin typeface="Trebuchet MS" panose="020B0603020202020204" pitchFamily="34" charset="0"/>
                <a:ea typeface="+mn-ea"/>
                <a:cs typeface="+mn-cs"/>
              </a:rPr>
              <a:t/>
            </a:r>
            <a:br>
              <a:rPr lang="en-US" sz="3100" b="1" dirty="0">
                <a:latin typeface="Trebuchet MS" panose="020B0603020202020204" pitchFamily="34" charset="0"/>
                <a:ea typeface="+mn-ea"/>
                <a:cs typeface="+mn-cs"/>
              </a:rPr>
            </a:br>
            <a:r>
              <a:rPr lang="en-US" sz="1700" i="1" dirty="0">
                <a:solidFill>
                  <a:srgbClr val="53585F"/>
                </a:solidFill>
                <a:latin typeface="Trebuchet MS"/>
                <a:ea typeface="Trebuchet MS"/>
                <a:cs typeface="Trebuchet MS"/>
                <a:sym typeface="Trebuchet MS"/>
              </a:rPr>
              <a:t>Electrical Panel Upgrades &amp; Roof Repair to Address Low-income Barriers to Solar PV</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88089930"/>
              </p:ext>
            </p:extLst>
          </p:nvPr>
        </p:nvGraphicFramePr>
        <p:xfrm>
          <a:off x="628650" y="1521354"/>
          <a:ext cx="7886700" cy="2481579"/>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xmlns="" val="2839859850"/>
                    </a:ext>
                  </a:extLst>
                </a:gridCol>
                <a:gridCol w="1285875">
                  <a:extLst>
                    <a:ext uri="{9D8B030D-6E8A-4147-A177-3AD203B41FA5}">
                      <a16:colId xmlns:a16="http://schemas.microsoft.com/office/drawing/2014/main" xmlns="" val="1758608829"/>
                    </a:ext>
                  </a:extLst>
                </a:gridCol>
                <a:gridCol w="1502228">
                  <a:extLst>
                    <a:ext uri="{9D8B030D-6E8A-4147-A177-3AD203B41FA5}">
                      <a16:colId xmlns:a16="http://schemas.microsoft.com/office/drawing/2014/main" xmlns="" val="2355527496"/>
                    </a:ext>
                  </a:extLst>
                </a:gridCol>
                <a:gridCol w="3126922">
                  <a:extLst>
                    <a:ext uri="{9D8B030D-6E8A-4147-A177-3AD203B41FA5}">
                      <a16:colId xmlns:a16="http://schemas.microsoft.com/office/drawing/2014/main" xmlns="" val="3797799358"/>
                    </a:ext>
                  </a:extLst>
                </a:gridCol>
              </a:tblGrid>
              <a:tr h="508000">
                <a:tc>
                  <a:txBody>
                    <a:bodyPr/>
                    <a:lstStyle/>
                    <a:p>
                      <a:pPr algn="l" fontAlgn="t"/>
                      <a:r>
                        <a:rPr lang="en-US" sz="2300" b="0" i="0" u="none" strike="noStrike" dirty="0">
                          <a:solidFill>
                            <a:srgbClr val="000000"/>
                          </a:solidFill>
                          <a:effectLst/>
                          <a:latin typeface="Calibri" panose="020F0502020204030204" pitchFamily="34" charset="0"/>
                        </a:rPr>
                        <a:t> </a:t>
                      </a:r>
                      <a:r>
                        <a:rPr lang="en-US" sz="2300" b="0" i="0" u="none" strike="noStrike" dirty="0" smtClean="0">
                          <a:solidFill>
                            <a:srgbClr val="000000"/>
                          </a:solidFill>
                          <a:effectLst/>
                          <a:latin typeface="Calibri" panose="020F0502020204030204" pitchFamily="34" charset="0"/>
                        </a:rPr>
                        <a:t>Region</a:t>
                      </a:r>
                      <a:endParaRPr lang="en-US" sz="2300" b="0" i="0" u="none" strike="noStrike" dirty="0">
                        <a:solidFill>
                          <a:srgbClr val="000000"/>
                        </a:solidFill>
                        <a:effectLst/>
                        <a:latin typeface="Calibri" panose="020F0502020204030204" pitchFamily="34" charset="0"/>
                      </a:endParaRPr>
                    </a:p>
                  </a:txBody>
                  <a:tcPr marL="0" marR="0" marT="0" marB="0"/>
                </a:tc>
                <a:tc>
                  <a:txBody>
                    <a:bodyPr/>
                    <a:lstStyle/>
                    <a:p>
                      <a:pPr algn="l" fontAlgn="ctr"/>
                      <a:r>
                        <a:rPr lang="en-US" sz="1700" b="1" i="0" u="none" strike="noStrike" dirty="0">
                          <a:solidFill>
                            <a:srgbClr val="000000"/>
                          </a:solidFill>
                          <a:effectLst/>
                          <a:latin typeface="Arial" panose="020B0604020202020204" pitchFamily="34" charset="0"/>
                        </a:rPr>
                        <a:t>2018/19 Production</a:t>
                      </a:r>
                    </a:p>
                  </a:txBody>
                  <a:tcPr marL="128588" marR="0" marT="0" marB="0" anchor="ctr"/>
                </a:tc>
                <a:tc>
                  <a:txBody>
                    <a:bodyPr/>
                    <a:lstStyle/>
                    <a:p>
                      <a:pPr algn="l" fontAlgn="ctr"/>
                      <a:r>
                        <a:rPr lang="en-US" sz="1700" b="1" i="0" u="none" strike="noStrike" dirty="0">
                          <a:solidFill>
                            <a:srgbClr val="000000"/>
                          </a:solidFill>
                          <a:effectLst/>
                          <a:latin typeface="Arial" panose="020B0604020202020204" pitchFamily="34" charset="0"/>
                        </a:rPr>
                        <a:t>% of </a:t>
                      </a:r>
                      <a:r>
                        <a:rPr lang="en-US" sz="1700" b="1" i="0" u="none" strike="noStrike" dirty="0" smtClean="0">
                          <a:solidFill>
                            <a:srgbClr val="000000"/>
                          </a:solidFill>
                          <a:effectLst/>
                          <a:latin typeface="Arial" panose="020B0604020202020204" pitchFamily="34" charset="0"/>
                        </a:rPr>
                        <a:t>Solar Production</a:t>
                      </a:r>
                      <a:endParaRPr lang="en-US" sz="1700" b="1" i="0" u="none" strike="noStrike" dirty="0">
                        <a:solidFill>
                          <a:srgbClr val="000000"/>
                        </a:solidFill>
                        <a:effectLst/>
                        <a:latin typeface="Arial" panose="020B0604020202020204" pitchFamily="34" charset="0"/>
                      </a:endParaRPr>
                    </a:p>
                  </a:txBody>
                  <a:tcPr marL="128588" marR="0" marT="0" marB="0" anchor="ctr"/>
                </a:tc>
                <a:tc>
                  <a:txBody>
                    <a:bodyPr/>
                    <a:lstStyle/>
                    <a:p>
                      <a:pPr algn="l" fontAlgn="ctr"/>
                      <a:r>
                        <a:rPr lang="en-US" sz="1700" b="1" i="0" u="none" strike="noStrike">
                          <a:solidFill>
                            <a:srgbClr val="000000"/>
                          </a:solidFill>
                          <a:effectLst/>
                          <a:latin typeface="Arial" panose="020B0604020202020204" pitchFamily="34" charset="0"/>
                        </a:rPr>
                        <a:t>Funds for Elec. Panel/Roof Upgrades</a:t>
                      </a:r>
                    </a:p>
                  </a:txBody>
                  <a:tcPr marL="128588" marR="0" marT="0" marB="0" anchor="ctr"/>
                </a:tc>
                <a:extLst>
                  <a:ext uri="{0D108BD9-81ED-4DB2-BD59-A6C34878D82A}">
                    <a16:rowId xmlns:a16="http://schemas.microsoft.com/office/drawing/2014/main" xmlns="" val="3001822531"/>
                  </a:ext>
                </a:extLst>
              </a:tr>
              <a:tr h="309033">
                <a:tc>
                  <a:txBody>
                    <a:bodyPr/>
                    <a:lstStyle/>
                    <a:p>
                      <a:pPr algn="l" fontAlgn="ctr"/>
                      <a:r>
                        <a:rPr lang="en-US" sz="1700" b="1" i="0" u="none" strike="noStrike" dirty="0" smtClean="0">
                          <a:solidFill>
                            <a:srgbClr val="000000"/>
                          </a:solidFill>
                          <a:effectLst/>
                          <a:latin typeface="Arial" panose="020B0604020202020204" pitchFamily="34" charset="0"/>
                        </a:rPr>
                        <a:t>R4 –Grand Junction</a:t>
                      </a:r>
                      <a:endParaRPr lang="en-US" sz="1700" b="1" i="0" u="none" strike="noStrike" dirty="0">
                        <a:solidFill>
                          <a:srgbClr val="000000"/>
                        </a:solidFill>
                        <a:effectLst/>
                        <a:latin typeface="Arial" panose="020B0604020202020204" pitchFamily="34" charset="0"/>
                      </a:endParaRP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15</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10%</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$15,000 </a:t>
                      </a:r>
                    </a:p>
                  </a:txBody>
                  <a:tcPr marL="128588" marR="0" marT="0" marB="0" anchor="ctr"/>
                </a:tc>
                <a:extLst>
                  <a:ext uri="{0D108BD9-81ED-4DB2-BD59-A6C34878D82A}">
                    <a16:rowId xmlns:a16="http://schemas.microsoft.com/office/drawing/2014/main" xmlns="" val="3619957805"/>
                  </a:ext>
                </a:extLst>
              </a:tr>
              <a:tr h="309033">
                <a:tc>
                  <a:txBody>
                    <a:bodyPr/>
                    <a:lstStyle/>
                    <a:p>
                      <a:pPr algn="l" fontAlgn="ctr"/>
                      <a:r>
                        <a:rPr lang="en-US" sz="1700" b="1" i="0" u="none" strike="noStrike" dirty="0" smtClean="0">
                          <a:solidFill>
                            <a:srgbClr val="000000"/>
                          </a:solidFill>
                          <a:effectLst/>
                          <a:latin typeface="Arial" panose="020B0604020202020204" pitchFamily="34" charset="0"/>
                        </a:rPr>
                        <a:t>R5 –SW Corner</a:t>
                      </a:r>
                      <a:endParaRPr lang="en-US" sz="1700" b="1" i="0" u="none" strike="noStrike" dirty="0">
                        <a:solidFill>
                          <a:srgbClr val="000000"/>
                        </a:solidFill>
                        <a:effectLst/>
                        <a:latin typeface="Arial" panose="020B0604020202020204" pitchFamily="34" charset="0"/>
                      </a:endParaRP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4</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3%</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$4,500 </a:t>
                      </a:r>
                    </a:p>
                  </a:txBody>
                  <a:tcPr marL="128588" marR="0" marT="0" marB="0" anchor="ctr"/>
                </a:tc>
                <a:extLst>
                  <a:ext uri="{0D108BD9-81ED-4DB2-BD59-A6C34878D82A}">
                    <a16:rowId xmlns:a16="http://schemas.microsoft.com/office/drawing/2014/main" xmlns="" val="1739568497"/>
                  </a:ext>
                </a:extLst>
              </a:tr>
              <a:tr h="309033">
                <a:tc>
                  <a:txBody>
                    <a:bodyPr/>
                    <a:lstStyle/>
                    <a:p>
                      <a:pPr algn="l" fontAlgn="ctr"/>
                      <a:r>
                        <a:rPr lang="en-US" sz="1700" b="1" i="0" u="none" strike="noStrike" dirty="0" smtClean="0">
                          <a:solidFill>
                            <a:srgbClr val="000000"/>
                          </a:solidFill>
                          <a:effectLst/>
                          <a:latin typeface="Arial" panose="020B0604020202020204" pitchFamily="34" charset="0"/>
                        </a:rPr>
                        <a:t>R7 –</a:t>
                      </a:r>
                      <a:r>
                        <a:rPr lang="en-US" sz="1700" b="1" i="0" u="none" strike="noStrike" dirty="0" err="1" smtClean="0">
                          <a:solidFill>
                            <a:srgbClr val="000000"/>
                          </a:solidFill>
                          <a:effectLst/>
                          <a:latin typeface="Arial" panose="020B0604020202020204" pitchFamily="34" charset="0"/>
                        </a:rPr>
                        <a:t>Arap</a:t>
                      </a:r>
                      <a:r>
                        <a:rPr lang="en-US" sz="1700" b="1" i="0" u="none" strike="noStrike" dirty="0" smtClean="0">
                          <a:solidFill>
                            <a:srgbClr val="000000"/>
                          </a:solidFill>
                          <a:effectLst/>
                          <a:latin typeface="Arial" panose="020B0604020202020204" pitchFamily="34" charset="0"/>
                        </a:rPr>
                        <a:t>/Adams</a:t>
                      </a:r>
                      <a:endParaRPr lang="en-US" sz="1700" b="1" i="0" u="none" strike="noStrike" dirty="0">
                        <a:solidFill>
                          <a:srgbClr val="000000"/>
                        </a:solidFill>
                        <a:effectLst/>
                        <a:latin typeface="Arial" panose="020B0604020202020204" pitchFamily="34" charset="0"/>
                      </a:endParaRP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39</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26%</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$39,000 </a:t>
                      </a:r>
                    </a:p>
                  </a:txBody>
                  <a:tcPr marL="128588" marR="0" marT="0" marB="0" anchor="ctr"/>
                </a:tc>
                <a:extLst>
                  <a:ext uri="{0D108BD9-81ED-4DB2-BD59-A6C34878D82A}">
                    <a16:rowId xmlns:a16="http://schemas.microsoft.com/office/drawing/2014/main" xmlns="" val="3514037522"/>
                  </a:ext>
                </a:extLst>
              </a:tr>
              <a:tr h="309033">
                <a:tc>
                  <a:txBody>
                    <a:bodyPr/>
                    <a:lstStyle/>
                    <a:p>
                      <a:pPr algn="l" fontAlgn="ctr"/>
                      <a:r>
                        <a:rPr lang="en-US" sz="1700" b="1" i="0" u="none" strike="noStrike" dirty="0" smtClean="0">
                          <a:solidFill>
                            <a:srgbClr val="000000"/>
                          </a:solidFill>
                          <a:effectLst/>
                          <a:latin typeface="Arial" panose="020B0604020202020204" pitchFamily="34" charset="0"/>
                        </a:rPr>
                        <a:t>R8 –South Central</a:t>
                      </a:r>
                      <a:endParaRPr lang="en-US" sz="1700" b="1" i="0" u="none" strike="noStrike" dirty="0">
                        <a:solidFill>
                          <a:srgbClr val="000000"/>
                        </a:solidFill>
                        <a:effectLst/>
                        <a:latin typeface="Arial" panose="020B0604020202020204" pitchFamily="34" charset="0"/>
                      </a:endParaRP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92</a:t>
                      </a:r>
                    </a:p>
                  </a:txBody>
                  <a:tcPr marL="128588" marR="0" marT="0" marB="0" anchor="ctr"/>
                </a:tc>
                <a:tc>
                  <a:txBody>
                    <a:bodyPr/>
                    <a:lstStyle/>
                    <a:p>
                      <a:pPr algn="l" fontAlgn="ctr"/>
                      <a:r>
                        <a:rPr lang="en-US" sz="1700" b="0" i="0" u="none" strike="noStrike" dirty="0">
                          <a:solidFill>
                            <a:srgbClr val="000000"/>
                          </a:solidFill>
                          <a:effectLst/>
                          <a:latin typeface="Arial" panose="020B0604020202020204" pitchFamily="34" charset="0"/>
                        </a:rPr>
                        <a:t>61%</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$91,500 </a:t>
                      </a:r>
                    </a:p>
                  </a:txBody>
                  <a:tcPr marL="128588" marR="0" marT="0" marB="0" anchor="ctr"/>
                </a:tc>
                <a:extLst>
                  <a:ext uri="{0D108BD9-81ED-4DB2-BD59-A6C34878D82A}">
                    <a16:rowId xmlns:a16="http://schemas.microsoft.com/office/drawing/2014/main" xmlns="" val="2773521356"/>
                  </a:ext>
                </a:extLst>
              </a:tr>
              <a:tr h="309033">
                <a:tc>
                  <a:txBody>
                    <a:bodyPr/>
                    <a:lstStyle/>
                    <a:p>
                      <a:pPr algn="l" fontAlgn="ctr"/>
                      <a:r>
                        <a:rPr lang="en-US" sz="1700" b="1" i="0" u="none" strike="noStrike">
                          <a:solidFill>
                            <a:srgbClr val="000000"/>
                          </a:solidFill>
                          <a:effectLst/>
                          <a:latin typeface="Arial" panose="020B0604020202020204" pitchFamily="34" charset="0"/>
                        </a:rPr>
                        <a:t>Total</a:t>
                      </a:r>
                    </a:p>
                  </a:txBody>
                  <a:tcPr marL="128588" marR="0" marT="0" marB="0" anchor="ctr"/>
                </a:tc>
                <a:tc>
                  <a:txBody>
                    <a:bodyPr/>
                    <a:lstStyle/>
                    <a:p>
                      <a:pPr algn="l" fontAlgn="ctr"/>
                      <a:r>
                        <a:rPr lang="en-US" sz="1700" b="0" i="0" u="none" strike="noStrike">
                          <a:solidFill>
                            <a:srgbClr val="000000"/>
                          </a:solidFill>
                          <a:effectLst/>
                          <a:latin typeface="Arial" panose="020B0604020202020204" pitchFamily="34" charset="0"/>
                        </a:rPr>
                        <a:t>150</a:t>
                      </a:r>
                    </a:p>
                  </a:txBody>
                  <a:tcPr marL="128588" marR="0" marT="0" marB="0" anchor="ctr"/>
                </a:tc>
                <a:tc>
                  <a:txBody>
                    <a:bodyPr/>
                    <a:lstStyle/>
                    <a:p>
                      <a:pPr algn="l" fontAlgn="t"/>
                      <a:r>
                        <a:rPr lang="en-US" sz="2000" b="0" i="0" u="none" strike="noStrike" dirty="0">
                          <a:solidFill>
                            <a:srgbClr val="000000"/>
                          </a:solidFill>
                          <a:effectLst/>
                          <a:latin typeface="Calibri" panose="020F0502020204030204" pitchFamily="34" charset="0"/>
                        </a:rPr>
                        <a:t>100%</a:t>
                      </a:r>
                    </a:p>
                  </a:txBody>
                  <a:tcPr marL="0" marR="0" marT="0" marB="0"/>
                </a:tc>
                <a:tc>
                  <a:txBody>
                    <a:bodyPr/>
                    <a:lstStyle/>
                    <a:p>
                      <a:pPr algn="l" fontAlgn="ctr"/>
                      <a:r>
                        <a:rPr lang="en-US" sz="1700" b="0" i="0" u="none" strike="noStrike" dirty="0">
                          <a:solidFill>
                            <a:srgbClr val="000000"/>
                          </a:solidFill>
                          <a:effectLst/>
                          <a:latin typeface="Arial" panose="020B0604020202020204" pitchFamily="34" charset="0"/>
                        </a:rPr>
                        <a:t>$150,000 </a:t>
                      </a:r>
                    </a:p>
                  </a:txBody>
                  <a:tcPr marL="128588" marR="0" marT="0" marB="0" anchor="ctr"/>
                </a:tc>
                <a:extLst>
                  <a:ext uri="{0D108BD9-81ED-4DB2-BD59-A6C34878D82A}">
                    <a16:rowId xmlns:a16="http://schemas.microsoft.com/office/drawing/2014/main" xmlns="" val="3686635945"/>
                  </a:ext>
                </a:extLst>
              </a:tr>
            </a:tbl>
          </a:graphicData>
        </a:graphic>
      </p:graphicFrame>
      <p:sp>
        <p:nvSpPr>
          <p:cNvPr id="7" name="TextBox 6"/>
          <p:cNvSpPr txBox="1"/>
          <p:nvPr/>
        </p:nvSpPr>
        <p:spPr>
          <a:xfrm>
            <a:off x="1231508" y="4610100"/>
            <a:ext cx="6357239" cy="626018"/>
          </a:xfrm>
          <a:prstGeom prst="rect">
            <a:avLst/>
          </a:prstGeom>
          <a:noFill/>
          <a:ln>
            <a:solidFill>
              <a:schemeClr val="accent1">
                <a:lumMod val="75000"/>
              </a:schemeClr>
            </a:solidFill>
          </a:ln>
        </p:spPr>
        <p:txBody>
          <a:bodyPr wrap="square" lIns="71323" tIns="35662" rIns="71323" bIns="35662" rtlCol="0">
            <a:spAutoFit/>
          </a:bodyPr>
          <a:lstStyle/>
          <a:p>
            <a:r>
              <a:rPr lang="en-US" dirty="0" smtClean="0"/>
              <a:t>Paid for by a grant from the Colorado Energy Office to address barriers to installations.</a:t>
            </a:r>
            <a:endParaRPr lang="en-US" dirty="0"/>
          </a:p>
        </p:txBody>
      </p:sp>
    </p:spTree>
    <p:extLst>
      <p:ext uri="{BB962C8B-B14F-4D97-AF65-F5344CB8AC3E}">
        <p14:creationId xmlns:p14="http://schemas.microsoft.com/office/powerpoint/2010/main" val="29647349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350781" y="1000125"/>
            <a:ext cx="3592568" cy="3519118"/>
          </a:xfrm>
          <a:prstGeom prst="rect">
            <a:avLst/>
          </a:prstGeom>
          <a:noFill/>
        </p:spPr>
        <p:txBody>
          <a:bodyPr wrap="square" lIns="71323" tIns="35662" rIns="71323" bIns="35662" rtlCol="0">
            <a:spAutoFit/>
          </a:bodyPr>
          <a:lstStyle/>
          <a:p>
            <a:r>
              <a:rPr lang="en-US" sz="2800" dirty="0"/>
              <a:t>Senior couple with high electric bills.</a:t>
            </a:r>
          </a:p>
          <a:p>
            <a:endParaRPr lang="en-US" sz="2800" dirty="0"/>
          </a:p>
          <a:p>
            <a:r>
              <a:rPr lang="en-US" sz="2800" dirty="0"/>
              <a:t>Grand Junction, Colorado</a:t>
            </a:r>
          </a:p>
          <a:p>
            <a:endParaRPr lang="en-US" sz="2800" dirty="0"/>
          </a:p>
          <a:p>
            <a:endParaRPr lang="en-US" sz="2800" dirty="0"/>
          </a:p>
          <a:p>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279583" y="989888"/>
            <a:ext cx="5505450" cy="3716178"/>
          </a:xfrm>
          <a:prstGeom prst="rect">
            <a:avLst/>
          </a:prstGeom>
        </p:spPr>
      </p:pic>
    </p:spTree>
    <p:extLst>
      <p:ext uri="{BB962C8B-B14F-4D97-AF65-F5344CB8AC3E}">
        <p14:creationId xmlns:p14="http://schemas.microsoft.com/office/powerpoint/2010/main" val="3620604504"/>
      </p:ext>
    </p:extLst>
  </p:cSld>
  <p:clrMapOvr>
    <a:masterClrMapping/>
  </p:clrMapOvr>
  <mc:AlternateContent xmlns:mc="http://schemas.openxmlformats.org/markup-compatibility/2006" xmlns:p14="http://schemas.microsoft.com/office/powerpoint/2010/main">
    <mc:Choice Requires="p14">
      <p:transition p14:dur="15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350781" y="1000125"/>
            <a:ext cx="2092381" cy="4380892"/>
          </a:xfrm>
          <a:prstGeom prst="rect">
            <a:avLst/>
          </a:prstGeom>
          <a:noFill/>
        </p:spPr>
        <p:txBody>
          <a:bodyPr wrap="square" lIns="71323" tIns="35662" rIns="71323" bIns="35662" rtlCol="0">
            <a:spAutoFit/>
          </a:bodyPr>
          <a:lstStyle/>
          <a:p>
            <a:r>
              <a:rPr lang="en-US" sz="2800" dirty="0"/>
              <a:t>Del Norte, San Luis Valley</a:t>
            </a:r>
          </a:p>
          <a:p>
            <a:endParaRPr lang="en-US" sz="2800" dirty="0"/>
          </a:p>
          <a:p>
            <a:r>
              <a:rPr lang="en-US" sz="2800" dirty="0"/>
              <a:t>Potential Multifamily Solar Site</a:t>
            </a:r>
          </a:p>
          <a:p>
            <a:endParaRPr lang="en-US" sz="2800" dirty="0"/>
          </a:p>
          <a:p>
            <a:endParaRPr lang="en-US" sz="2800" dirty="0"/>
          </a:p>
          <a:p>
            <a:endParaRPr lang="en-US" sz="28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1741" y="142875"/>
            <a:ext cx="6549390" cy="5457825"/>
          </a:xfrm>
          <a:prstGeom prst="rect">
            <a:avLst/>
          </a:prstGeom>
        </p:spPr>
      </p:pic>
    </p:spTree>
    <p:extLst>
      <p:ext uri="{BB962C8B-B14F-4D97-AF65-F5344CB8AC3E}">
        <p14:creationId xmlns:p14="http://schemas.microsoft.com/office/powerpoint/2010/main" val="3199967409"/>
      </p:ext>
    </p:extLst>
  </p:cSld>
  <p:clrMapOvr>
    <a:masterClrMapping/>
  </p:clrMapOvr>
  <mc:AlternateContent xmlns:mc="http://schemas.openxmlformats.org/markup-compatibility/2006" xmlns:p14="http://schemas.microsoft.com/office/powerpoint/2010/main">
    <mc:Choice Requires="p14">
      <p:transition p14:dur="15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
        <p:nvSpPr>
          <p:cNvPr id="5" name="TextBox 4"/>
          <p:cNvSpPr txBox="1"/>
          <p:nvPr/>
        </p:nvSpPr>
        <p:spPr>
          <a:xfrm>
            <a:off x="152400" y="97872"/>
            <a:ext cx="9144000" cy="579852"/>
          </a:xfrm>
          <a:prstGeom prst="rect">
            <a:avLst/>
          </a:prstGeom>
          <a:noFill/>
        </p:spPr>
        <p:txBody>
          <a:bodyPr wrap="square" lIns="71323" tIns="35662" rIns="71323" bIns="35662" rtlCol="0">
            <a:spAutoFit/>
          </a:bodyPr>
          <a:lstStyle/>
          <a:p>
            <a:r>
              <a:rPr lang="en-US" sz="3300" b="1" i="1" dirty="0">
                <a:solidFill>
                  <a:srgbClr val="53585F"/>
                </a:solidFill>
                <a:latin typeface="Trebuchet MS"/>
                <a:ea typeface="Trebuchet MS"/>
                <a:cs typeface="Trebuchet MS"/>
              </a:rPr>
              <a:t>Questions?  </a:t>
            </a:r>
          </a:p>
        </p:txBody>
      </p:sp>
      <p:sp>
        <p:nvSpPr>
          <p:cNvPr id="2" name="Rectangle 1"/>
          <p:cNvSpPr/>
          <p:nvPr/>
        </p:nvSpPr>
        <p:spPr>
          <a:xfrm>
            <a:off x="4977498" y="266700"/>
            <a:ext cx="3926393" cy="4750224"/>
          </a:xfrm>
          <a:prstGeom prst="rect">
            <a:avLst/>
          </a:prstGeom>
          <a:ln>
            <a:solidFill>
              <a:schemeClr val="accent1">
                <a:lumMod val="75000"/>
              </a:schemeClr>
            </a:solidFill>
          </a:ln>
        </p:spPr>
        <p:txBody>
          <a:bodyPr wrap="square" lIns="71323" tIns="35662" rIns="71323" bIns="35662">
            <a:spAutoFit/>
          </a:bodyPr>
          <a:lstStyle/>
          <a:p>
            <a:pPr marL="356616" indent="-356616">
              <a:buFont typeface="Arial" panose="020B0604020202020204" pitchFamily="34" charset="0"/>
              <a:buChar char="•"/>
            </a:pPr>
            <a:r>
              <a:rPr lang="en-US" sz="1600" dirty="0"/>
              <a:t>300 solar PV systems will be installed on the homes of weatherization program eligible customers through December 31, 2019</a:t>
            </a:r>
          </a:p>
          <a:p>
            <a:pPr marL="356616" indent="-356616">
              <a:buFont typeface="Arial" panose="020B0604020202020204" pitchFamily="34" charset="0"/>
              <a:buChar char="•"/>
            </a:pPr>
            <a:endParaRPr lang="en-US" sz="1600" dirty="0"/>
          </a:p>
          <a:p>
            <a:pPr marL="356616" indent="-356616">
              <a:buFont typeface="Arial" panose="020B0604020202020204" pitchFamily="34" charset="0"/>
              <a:buChar char="•"/>
            </a:pPr>
            <a:r>
              <a:rPr lang="en-US" sz="1600" dirty="0"/>
              <a:t>System size of 1.8 to 3.5 kW will be for homeowners or non-profit affordable housing entities</a:t>
            </a:r>
          </a:p>
          <a:p>
            <a:pPr marL="356616" indent="-356616">
              <a:buFont typeface="Arial" panose="020B0604020202020204" pitchFamily="34" charset="0"/>
              <a:buChar char="•"/>
            </a:pPr>
            <a:endParaRPr lang="en-US" sz="1600" dirty="0"/>
          </a:p>
          <a:p>
            <a:pPr marL="356616" indent="-356616">
              <a:buFont typeface="Arial" panose="020B0604020202020204" pitchFamily="34" charset="0"/>
              <a:buChar char="•"/>
            </a:pPr>
            <a:r>
              <a:rPr lang="en-US" sz="1600" dirty="0"/>
              <a:t>Xcel Energy will provide a $2.00/watt installation rebate </a:t>
            </a:r>
          </a:p>
          <a:p>
            <a:pPr marL="356616" indent="-356616">
              <a:buFont typeface="Arial" panose="020B0604020202020204" pitchFamily="34" charset="0"/>
              <a:buChar char="•"/>
            </a:pPr>
            <a:endParaRPr lang="en-US" sz="1600" dirty="0"/>
          </a:p>
          <a:p>
            <a:pPr marL="356616" indent="-356616">
              <a:buFont typeface="Arial" panose="020B0604020202020204" pitchFamily="34" charset="0"/>
              <a:buChar char="•"/>
            </a:pPr>
            <a:r>
              <a:rPr lang="en-US" sz="1600" dirty="0"/>
              <a:t>Xcel provides a production credit (or REC) to CEO of .034 cents per kilowatt for 20 years</a:t>
            </a:r>
          </a:p>
          <a:p>
            <a:pPr marL="356616" indent="-356616">
              <a:buFont typeface="Arial" panose="020B0604020202020204" pitchFamily="34" charset="0"/>
              <a:buChar char="•"/>
            </a:pPr>
            <a:endParaRPr lang="en-US" sz="1600" dirty="0"/>
          </a:p>
          <a:p>
            <a:pPr marL="356616" indent="-356616">
              <a:buFont typeface="Arial" panose="020B0604020202020204" pitchFamily="34" charset="0"/>
              <a:buChar char="•"/>
            </a:pPr>
            <a:r>
              <a:rPr lang="en-US" sz="1600" dirty="0"/>
              <a:t>The weatherization assistance program will pay the remaining balance up to $3,623 per system</a:t>
            </a:r>
          </a:p>
        </p:txBody>
      </p:sp>
      <p:sp>
        <p:nvSpPr>
          <p:cNvPr id="3" name="TextBox 2"/>
          <p:cNvSpPr txBox="1"/>
          <p:nvPr/>
        </p:nvSpPr>
        <p:spPr>
          <a:xfrm>
            <a:off x="384349" y="926189"/>
            <a:ext cx="4235381" cy="3534507"/>
          </a:xfrm>
          <a:prstGeom prst="rect">
            <a:avLst/>
          </a:prstGeom>
          <a:noFill/>
          <a:ln>
            <a:solidFill>
              <a:schemeClr val="accent1">
                <a:lumMod val="75000"/>
              </a:schemeClr>
            </a:solidFill>
          </a:ln>
        </p:spPr>
        <p:txBody>
          <a:bodyPr wrap="square" lIns="71323" tIns="35662" rIns="71323" bIns="35662" rtlCol="0">
            <a:spAutoFit/>
          </a:bodyPr>
          <a:lstStyle/>
          <a:p>
            <a:pPr marL="222885" indent="-222885">
              <a:buFont typeface="Arial" panose="020B0604020202020204" pitchFamily="34" charset="0"/>
              <a:buChar char="•"/>
            </a:pPr>
            <a:r>
              <a:rPr lang="en-US" sz="2500" dirty="0"/>
              <a:t>What’s next for solar for low-income and weatherization?</a:t>
            </a:r>
          </a:p>
          <a:p>
            <a:pPr marL="222885" indent="-222885">
              <a:buFont typeface="Arial" panose="020B0604020202020204" pitchFamily="34" charset="0"/>
              <a:buChar char="•"/>
            </a:pPr>
            <a:endParaRPr lang="en-US" sz="2500" dirty="0"/>
          </a:p>
          <a:p>
            <a:pPr marL="222885" indent="-222885">
              <a:buFont typeface="Arial" panose="020B0604020202020204" pitchFamily="34" charset="0"/>
              <a:buChar char="•"/>
            </a:pPr>
            <a:r>
              <a:rPr lang="en-US" sz="2500" dirty="0"/>
              <a:t>Solar Energy Evaluation in  November 2018</a:t>
            </a:r>
          </a:p>
          <a:p>
            <a:pPr marL="222885" indent="-222885">
              <a:buFont typeface="Arial" panose="020B0604020202020204" pitchFamily="34" charset="0"/>
              <a:buChar char="•"/>
            </a:pPr>
            <a:endParaRPr lang="en-US" sz="2500" dirty="0"/>
          </a:p>
          <a:p>
            <a:pPr marL="222885" indent="-222885">
              <a:buFont typeface="Arial" panose="020B0604020202020204" pitchFamily="34" charset="0"/>
              <a:buChar char="•"/>
            </a:pPr>
            <a:r>
              <a:rPr lang="en-US" sz="2500" dirty="0"/>
              <a:t>Lowering the cost of solar installations</a:t>
            </a:r>
          </a:p>
          <a:p>
            <a:pPr marL="222885" indent="-222885">
              <a:buFont typeface="Arial" panose="020B0604020202020204" pitchFamily="34" charset="0"/>
              <a:buChar char="•"/>
            </a:pPr>
            <a:endParaRPr lang="en-US" sz="2500" dirty="0"/>
          </a:p>
        </p:txBody>
      </p:sp>
    </p:spTree>
    <p:extLst>
      <p:ext uri="{BB962C8B-B14F-4D97-AF65-F5344CB8AC3E}">
        <p14:creationId xmlns:p14="http://schemas.microsoft.com/office/powerpoint/2010/main" val="17669843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fall_in_co_4x3.jpg"/>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0" y="1"/>
            <a:ext cx="9144001" cy="5220729"/>
          </a:xfrm>
          <a:prstGeom prst="rect">
            <a:avLst/>
          </a:prstGeom>
          <a:noFill/>
          <a:ln w="3175">
            <a:noFill/>
            <a:miter lim="0"/>
            <a:headEnd/>
            <a:tailEnd/>
          </a:ln>
        </p:spPr>
      </p:pic>
      <p:pic>
        <p:nvPicPr>
          <p:cNvPr id="5" name="Picture 7" descr="CO_logo_primary_white.png"/>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3687961" y="-29765"/>
            <a:ext cx="1748824" cy="1816633"/>
          </a:xfrm>
          <a:prstGeom prst="rect">
            <a:avLst/>
          </a:prstGeom>
          <a:noFill/>
          <a:ln w="9525">
            <a:noFill/>
            <a:miter lim="800000"/>
            <a:headEnd/>
            <a:tailEnd/>
          </a:ln>
        </p:spPr>
      </p:pic>
      <p:sp>
        <p:nvSpPr>
          <p:cNvPr id="4" name="AutoShape 2"/>
          <p:cNvSpPr>
            <a:spLocks/>
          </p:cNvSpPr>
          <p:nvPr/>
        </p:nvSpPr>
        <p:spPr bwMode="auto">
          <a:xfrm>
            <a:off x="1" y="0"/>
            <a:ext cx="9144000" cy="52207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solidFill>
            <a:srgbClr val="5C6670">
              <a:alpha val="59677"/>
            </a:srgbClr>
          </a:solidFill>
          <a:ln w="12700" cap="flat" cmpd="sng">
            <a:solidFill>
              <a:srgbClr val="85888D">
                <a:alpha val="59677"/>
              </a:srgbClr>
            </a:solidFill>
            <a:prstDash val="solid"/>
            <a:miter lim="0"/>
            <a:headEnd/>
            <a:tailEnd/>
          </a:ln>
          <a:effectLst/>
        </p:spPr>
        <p:txBody>
          <a:bodyPr lIns="0" tIns="0" rIns="0" bIns="0" anchor="ctr">
            <a:prstTxWarp prst="textNoShape">
              <a:avLst/>
            </a:prstTxWarp>
          </a:bodyPr>
          <a:lstStyle/>
          <a:p>
            <a:pPr defTabSz="501474">
              <a:defRPr/>
            </a:pPr>
            <a:endParaRPr lang="en-US" sz="1200" kern="0">
              <a:solidFill>
                <a:sysClr val="windowText" lastClr="000000"/>
              </a:solidFill>
            </a:endParaRPr>
          </a:p>
        </p:txBody>
      </p:sp>
      <p:sp>
        <p:nvSpPr>
          <p:cNvPr id="7" name="TextBox 16"/>
          <p:cNvSpPr txBox="1">
            <a:spLocks noChangeArrowheads="1"/>
          </p:cNvSpPr>
          <p:nvPr/>
        </p:nvSpPr>
        <p:spPr bwMode="auto">
          <a:xfrm>
            <a:off x="2683371" y="1518979"/>
            <a:ext cx="3696891" cy="2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0" tIns="17630" rIns="35260" bIns="17630">
            <a:spAutoFit/>
          </a:bodyPr>
          <a:lstStyle>
            <a:lvl1pPr marL="228600" indent="-228600" eaLnBrk="0" hangingPunct="0">
              <a:defRPr sz="4200">
                <a:solidFill>
                  <a:srgbClr val="000000"/>
                </a:solidFill>
                <a:latin typeface="Gill Sans"/>
                <a:ea typeface="ヒラギノ角ゴ ProN W3"/>
                <a:cs typeface="ヒラギノ角ゴ ProN W3"/>
                <a:sym typeface="Gill Sans"/>
              </a:defRPr>
            </a:lvl1pPr>
            <a:lvl2pPr marL="742950" indent="-285750" eaLnBrk="0" hangingPunct="0">
              <a:defRPr sz="4200">
                <a:solidFill>
                  <a:srgbClr val="000000"/>
                </a:solidFill>
                <a:latin typeface="Gill Sans"/>
                <a:ea typeface="ヒラギノ角ゴ ProN W3"/>
                <a:cs typeface="ヒラギノ角ゴ ProN W3"/>
                <a:sym typeface="Gill Sans"/>
              </a:defRPr>
            </a:lvl2pPr>
            <a:lvl3pPr marL="1143000" indent="-228600" eaLnBrk="0" hangingPunct="0">
              <a:defRPr sz="4200">
                <a:solidFill>
                  <a:srgbClr val="000000"/>
                </a:solidFill>
                <a:latin typeface="Gill Sans"/>
                <a:ea typeface="ヒラギノ角ゴ ProN W3"/>
                <a:cs typeface="ヒラギノ角ゴ ProN W3"/>
                <a:sym typeface="Gill Sans"/>
              </a:defRPr>
            </a:lvl3pPr>
            <a:lvl4pPr marL="1600200" indent="-228600" eaLnBrk="0" hangingPunct="0">
              <a:defRPr sz="4200">
                <a:solidFill>
                  <a:srgbClr val="000000"/>
                </a:solidFill>
                <a:latin typeface="Gill Sans"/>
                <a:ea typeface="ヒラギノ角ゴ ProN W3"/>
                <a:cs typeface="ヒラギノ角ゴ ProN W3"/>
                <a:sym typeface="Gill Sans"/>
              </a:defRPr>
            </a:lvl4pPr>
            <a:lvl5pPr marL="2057400" indent="-228600" eaLnBrk="0" hangingPunct="0">
              <a:defRPr sz="4200">
                <a:solidFill>
                  <a:srgbClr val="000000"/>
                </a:solidFill>
                <a:latin typeface="Gill Sans"/>
                <a:ea typeface="ヒラギノ角ゴ ProN W3"/>
                <a:cs typeface="ヒラギノ角ゴ ProN W3"/>
                <a:sym typeface="Gill Sans"/>
              </a:defRPr>
            </a:lvl5pPr>
            <a:lvl6pPr marL="25146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6pPr>
            <a:lvl7pPr marL="29718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7pPr>
            <a:lvl8pPr marL="34290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8pPr>
            <a:lvl9pPr marL="3886200" indent="-228600" eaLnBrk="0" fontAlgn="base" hangingPunct="0">
              <a:spcBef>
                <a:spcPct val="0"/>
              </a:spcBef>
              <a:spcAft>
                <a:spcPct val="0"/>
              </a:spcAft>
              <a:defRPr sz="4200">
                <a:solidFill>
                  <a:srgbClr val="000000"/>
                </a:solidFill>
                <a:latin typeface="Gill Sans"/>
                <a:ea typeface="ヒラギノ角ゴ ProN W3"/>
                <a:cs typeface="ヒラギノ角ゴ ProN W3"/>
                <a:sym typeface="Gill Sans"/>
              </a:defRPr>
            </a:lvl9pPr>
          </a:lstStyle>
          <a:p>
            <a:pPr algn="ctr" defTabSz="501474" eaLnBrk="1" hangingPunct="1">
              <a:defRPr/>
            </a:pPr>
            <a:endParaRPr lang="en-US" sz="1800" b="1" kern="0" dirty="0">
              <a:solidFill>
                <a:srgbClr val="FFFFFF"/>
              </a:solidFill>
              <a:latin typeface="Trebuchet MS" pitchFamily="34" charset="0"/>
              <a:cs typeface="Arial" pitchFamily="34" charset="0"/>
            </a:endParaRPr>
          </a:p>
          <a:p>
            <a:pPr algn="ctr" defTabSz="501474" eaLnBrk="1" hangingPunct="1">
              <a:defRPr/>
            </a:pPr>
            <a:r>
              <a:rPr lang="en-US" sz="1800" kern="0" dirty="0">
                <a:solidFill>
                  <a:srgbClr val="FFFFFF"/>
                </a:solidFill>
                <a:latin typeface="Trebuchet MS" pitchFamily="34" charset="0"/>
                <a:cs typeface="Arial" pitchFamily="34" charset="0"/>
              </a:rPr>
              <a:t>State of Colorado</a:t>
            </a:r>
          </a:p>
          <a:p>
            <a:pPr algn="ctr" defTabSz="501474" eaLnBrk="1" hangingPunct="1">
              <a:defRPr/>
            </a:pPr>
            <a:r>
              <a:rPr lang="en-US" sz="1800" kern="0" dirty="0">
                <a:solidFill>
                  <a:srgbClr val="FFFFFF"/>
                </a:solidFill>
                <a:latin typeface="Trebuchet MS" pitchFamily="34" charset="0"/>
                <a:cs typeface="Arial" pitchFamily="34" charset="0"/>
              </a:rPr>
              <a:t>John W. </a:t>
            </a:r>
            <a:r>
              <a:rPr lang="en-US" sz="1800" kern="0" dirty="0" err="1">
                <a:solidFill>
                  <a:srgbClr val="FFFFFF"/>
                </a:solidFill>
                <a:latin typeface="Trebuchet MS" pitchFamily="34" charset="0"/>
                <a:cs typeface="Arial" pitchFamily="34" charset="0"/>
              </a:rPr>
              <a:t>Hickenlooper</a:t>
            </a:r>
            <a:r>
              <a:rPr lang="en-US" sz="1800" kern="0" dirty="0">
                <a:solidFill>
                  <a:srgbClr val="FFFFFF"/>
                </a:solidFill>
                <a:latin typeface="Trebuchet MS" pitchFamily="34" charset="0"/>
                <a:cs typeface="Arial" pitchFamily="34" charset="0"/>
              </a:rPr>
              <a:t>, Governor</a:t>
            </a:r>
          </a:p>
          <a:p>
            <a:pPr algn="ctr" defTabSz="501474" eaLnBrk="1" hangingPunct="1">
              <a:defRPr/>
            </a:pPr>
            <a:r>
              <a:rPr lang="en-US" sz="1800" kern="0" dirty="0">
                <a:solidFill>
                  <a:srgbClr val="FFFFFF"/>
                </a:solidFill>
                <a:latin typeface="Trebuchet MS" pitchFamily="34" charset="0"/>
                <a:cs typeface="Arial" pitchFamily="34" charset="0"/>
              </a:rPr>
              <a:t>1580 Logan Street, Suite OL1</a:t>
            </a:r>
          </a:p>
          <a:p>
            <a:pPr algn="ctr" defTabSz="501474" eaLnBrk="1" hangingPunct="1">
              <a:defRPr/>
            </a:pPr>
            <a:r>
              <a:rPr lang="en-US" sz="1800" kern="0" dirty="0">
                <a:solidFill>
                  <a:srgbClr val="FFFFFF"/>
                </a:solidFill>
                <a:latin typeface="Trebuchet MS" pitchFamily="34" charset="0"/>
                <a:cs typeface="Arial" pitchFamily="34" charset="0"/>
              </a:rPr>
              <a:t>Denver, Colorado  80203</a:t>
            </a:r>
            <a:r>
              <a:rPr lang="en-US" sz="1300" kern="0" dirty="0">
                <a:solidFill>
                  <a:srgbClr val="FFFFFF"/>
                </a:solidFill>
                <a:latin typeface="Trebuchet MS" pitchFamily="34" charset="0"/>
                <a:cs typeface="Arial" pitchFamily="34" charset="0"/>
              </a:rPr>
              <a:t/>
            </a:r>
            <a:br>
              <a:rPr lang="en-US" sz="1300" kern="0" dirty="0">
                <a:solidFill>
                  <a:srgbClr val="FFFFFF"/>
                </a:solidFill>
                <a:latin typeface="Trebuchet MS" pitchFamily="34" charset="0"/>
                <a:cs typeface="Arial" pitchFamily="34" charset="0"/>
              </a:rPr>
            </a:br>
            <a:endParaRPr lang="en-US" sz="1300" kern="0" dirty="0">
              <a:solidFill>
                <a:srgbClr val="FFFFFF"/>
              </a:solidFill>
              <a:latin typeface="Trebuchet MS" pitchFamily="34" charset="0"/>
              <a:cs typeface="Arial" pitchFamily="34" charset="0"/>
            </a:endParaRPr>
          </a:p>
          <a:p>
            <a:pPr algn="ctr" defTabSz="501474" eaLnBrk="1" hangingPunct="1">
              <a:defRPr/>
            </a:pPr>
            <a:r>
              <a:rPr lang="en-US" sz="1300" kern="0" dirty="0">
                <a:solidFill>
                  <a:srgbClr val="FFFFFF"/>
                </a:solidFill>
                <a:latin typeface="Trebuchet MS" pitchFamily="34" charset="0"/>
                <a:cs typeface="Arial" pitchFamily="34" charset="0"/>
              </a:rPr>
              <a:t>			</a:t>
            </a:r>
          </a:p>
          <a:p>
            <a:pPr algn="ctr" defTabSz="501474" eaLnBrk="1" hangingPunct="1">
              <a:defRPr/>
            </a:pPr>
            <a:endParaRPr lang="en-US" sz="1300" kern="0" dirty="0">
              <a:solidFill>
                <a:srgbClr val="FFFFFF"/>
              </a:solidFill>
              <a:latin typeface="Trebuchet MS" pitchFamily="34" charset="0"/>
              <a:cs typeface="Arial" pitchFamily="34" charset="0"/>
            </a:endParaRPr>
          </a:p>
        </p:txBody>
      </p:sp>
      <p:grpSp>
        <p:nvGrpSpPr>
          <p:cNvPr id="6" name="Group 7"/>
          <p:cNvGrpSpPr/>
          <p:nvPr/>
        </p:nvGrpSpPr>
        <p:grpSpPr>
          <a:xfrm>
            <a:off x="3085208" y="3259336"/>
            <a:ext cx="3013769" cy="1063144"/>
            <a:chOff x="4749800" y="5825595"/>
            <a:chExt cx="5715000" cy="1814432"/>
          </a:xfrm>
        </p:grpSpPr>
        <p:pic>
          <p:nvPicPr>
            <p:cNvPr id="9" name="Picture 2" descr="C:\Documents and Settings\nwatters\Desktop\TwitterIcon.png"/>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4749800" y="6629400"/>
              <a:ext cx="762000" cy="762000"/>
            </a:xfrm>
            <a:prstGeom prst="rect">
              <a:avLst/>
            </a:prstGeom>
            <a:noFill/>
          </p:spPr>
        </p:pic>
        <p:pic>
          <p:nvPicPr>
            <p:cNvPr id="10" name="Picture 3" descr="C:\Documents and Settings\nwatters\Desktop\Facebook-icon.png"/>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4749800" y="5825595"/>
              <a:ext cx="727605" cy="727605"/>
            </a:xfrm>
            <a:prstGeom prst="rect">
              <a:avLst/>
            </a:prstGeom>
            <a:noFill/>
          </p:spPr>
        </p:pic>
        <p:sp>
          <p:nvSpPr>
            <p:cNvPr id="11" name="Rectangle 10"/>
            <p:cNvSpPr/>
            <p:nvPr/>
          </p:nvSpPr>
          <p:spPr>
            <a:xfrm>
              <a:off x="5486399" y="5906629"/>
              <a:ext cx="4978401" cy="1733398"/>
            </a:xfrm>
            <a:prstGeom prst="rect">
              <a:avLst/>
            </a:prstGeom>
          </p:spPr>
          <p:txBody>
            <a:bodyPr wrap="square">
              <a:spAutoFit/>
            </a:bodyPr>
            <a:lstStyle/>
            <a:p>
              <a:pPr marL="125369" indent="-125369" defTabSz="501474">
                <a:defRPr/>
              </a:pPr>
              <a:r>
                <a:rPr lang="en-US" sz="1500" b="1" kern="0" dirty="0">
                  <a:solidFill>
                    <a:srgbClr val="FFFFFF"/>
                  </a:solidFill>
                  <a:latin typeface="Trebuchet MS" pitchFamily="34" charset="0"/>
                  <a:sym typeface="Gill Sans"/>
                </a:rPr>
                <a:t>The Colorado Energy Office</a:t>
              </a:r>
            </a:p>
            <a:p>
              <a:pPr marL="125369" indent="-125369" defTabSz="501474">
                <a:defRPr/>
              </a:pPr>
              <a:endParaRPr lang="en-US" sz="1500" b="1" kern="0" dirty="0">
                <a:solidFill>
                  <a:srgbClr val="FFFFFF"/>
                </a:solidFill>
                <a:latin typeface="Trebuchet MS" pitchFamily="34" charset="0"/>
                <a:cs typeface="Arial" pitchFamily="34" charset="0"/>
                <a:sym typeface="Gill Sans"/>
              </a:endParaRPr>
            </a:p>
            <a:p>
              <a:pPr marL="125369" indent="-125369" defTabSz="501474">
                <a:defRPr/>
              </a:pPr>
              <a:r>
                <a:rPr lang="en-US" sz="1500" b="1" kern="0" dirty="0">
                  <a:solidFill>
                    <a:srgbClr val="FFFFFF"/>
                  </a:solidFill>
                  <a:latin typeface="Trebuchet MS" pitchFamily="34" charset="0"/>
                  <a:cs typeface="Arial" pitchFamily="34" charset="0"/>
                  <a:sym typeface="Gill Sans"/>
                </a:rPr>
                <a:t> @</a:t>
              </a:r>
              <a:r>
                <a:rPr lang="en-US" sz="1500" b="1" kern="0" dirty="0" err="1">
                  <a:solidFill>
                    <a:srgbClr val="FFFFFF"/>
                  </a:solidFill>
                  <a:latin typeface="Trebuchet MS" pitchFamily="34" charset="0"/>
                  <a:cs typeface="Arial" pitchFamily="34" charset="0"/>
                  <a:sym typeface="Gill Sans"/>
                </a:rPr>
                <a:t>coenergyoffice</a:t>
              </a:r>
              <a:endParaRPr lang="en-US" sz="1500" b="1" dirty="0">
                <a:solidFill>
                  <a:srgbClr val="FFFFFF"/>
                </a:solidFill>
                <a:latin typeface="Trebuchet MS" pitchFamily="34" charset="0"/>
              </a:endParaRPr>
            </a:p>
          </p:txBody>
        </p:sp>
      </p:grpSp>
      <p:pic>
        <p:nvPicPr>
          <p:cNvPr id="12" name="Picture 11"/>
          <p:cNvPicPr>
            <a:picLocks noChangeAspect="1"/>
          </p:cNvPicPr>
          <p:nvPr/>
        </p:nvPicPr>
        <p:blipFill rotWithShape="1">
          <a:blip r:embed="rId6" cstate="hqprint">
            <a:extLst>
              <a:ext uri="{28A0092B-C50C-407E-A947-70E740481C1C}">
                <a14:useLocalDpi xmlns:a14="http://schemas.microsoft.com/office/drawing/2010/main"/>
              </a:ext>
            </a:extLst>
          </a:blip>
          <a:srcRect t="91512"/>
          <a:stretch/>
        </p:blipFill>
        <p:spPr>
          <a:xfrm>
            <a:off x="0" y="5068348"/>
            <a:ext cx="9144000" cy="646652"/>
          </a:xfrm>
          <a:prstGeom prst="rect">
            <a:avLst/>
          </a:prstGeom>
        </p:spPr>
      </p:pic>
    </p:spTree>
    <p:extLst>
      <p:ext uri="{BB962C8B-B14F-4D97-AF65-F5344CB8AC3E}">
        <p14:creationId xmlns:p14="http://schemas.microsoft.com/office/powerpoint/2010/main" val="2186103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Slide Number Placeholder 4"/>
          <p:cNvSpPr>
            <a:spLocks noGrp="1"/>
          </p:cNvSpPr>
          <p:nvPr>
            <p:ph type="sldNum" sz="quarter" idx="4"/>
          </p:nvPr>
        </p:nvSpPr>
        <p:spPr>
          <a:xfrm>
            <a:off x="0" y="5561543"/>
            <a:ext cx="609600" cy="177271"/>
          </a:xfrm>
        </p:spPr>
        <p:txBody>
          <a:bodyPr/>
          <a:lstStyle/>
          <a:p>
            <a:fld id="{396272A9-6FE0-4626-AEC7-32312B635104}" type="slidenum">
              <a:rPr lang="en-US" smtClean="0">
                <a:solidFill>
                  <a:schemeClr val="bg1"/>
                </a:solidFill>
              </a:rPr>
              <a:pPr/>
              <a:t>28</a:t>
            </a:fld>
            <a:endParaRPr lang="en-US" dirty="0">
              <a:solidFill>
                <a:schemeClr val="bg1"/>
              </a:solidFill>
            </a:endParaRPr>
          </a:p>
        </p:txBody>
      </p:sp>
      <p:sp>
        <p:nvSpPr>
          <p:cNvPr id="10"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
        <p:nvSpPr>
          <p:cNvPr id="11" name="Title 2"/>
          <p:cNvSpPr>
            <a:spLocks noGrp="1"/>
          </p:cNvSpPr>
          <p:nvPr>
            <p:ph type="title"/>
          </p:nvPr>
        </p:nvSpPr>
        <p:spPr>
          <a:xfrm>
            <a:off x="304800" y="411185"/>
            <a:ext cx="8839200" cy="731816"/>
          </a:xfrm>
          <a:solidFill>
            <a:schemeClr val="bg1"/>
          </a:solidFill>
        </p:spPr>
        <p:txBody>
          <a:bodyPr/>
          <a:lstStyle/>
          <a:p>
            <a:r>
              <a:rPr lang="en-US" sz="2400" b="1" dirty="0" smtClean="0"/>
              <a:t>Solar*Rewards Community from the CSG Workshop</a:t>
            </a:r>
            <a:endParaRPr lang="en-US" sz="2400" b="1" dirty="0"/>
          </a:p>
        </p:txBody>
      </p:sp>
      <p:graphicFrame>
        <p:nvGraphicFramePr>
          <p:cNvPr id="13" name="Chart 12"/>
          <p:cNvGraphicFramePr>
            <a:graphicFrameLocks/>
          </p:cNvGraphicFramePr>
          <p:nvPr>
            <p:extLst>
              <p:ext uri="{D42A27DB-BD31-4B8C-83A1-F6EECF244321}">
                <p14:modId xmlns:p14="http://schemas.microsoft.com/office/powerpoint/2010/main" val="3633880411"/>
              </p:ext>
            </p:extLst>
          </p:nvPr>
        </p:nvGraphicFramePr>
        <p:xfrm>
          <a:off x="381000" y="1143000"/>
          <a:ext cx="8675591" cy="412750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6957284" y="3848100"/>
            <a:ext cx="2110516" cy="430887"/>
          </a:xfrm>
          <a:prstGeom prst="rect">
            <a:avLst/>
          </a:prstGeom>
          <a:noFill/>
          <a:ln>
            <a:solidFill>
              <a:schemeClr val="accent1"/>
            </a:solidFill>
          </a:ln>
        </p:spPr>
        <p:txBody>
          <a:bodyPr wrap="square" lIns="45720" rIns="45720" rtlCol="0">
            <a:spAutoFit/>
          </a:bodyPr>
          <a:lstStyle/>
          <a:p>
            <a:r>
              <a:rPr lang="en-US" sz="1100" dirty="0" smtClean="0">
                <a:latin typeface="Arial" panose="020B0604020202020204" pitchFamily="34" charset="0"/>
                <a:cs typeface="Arial" panose="020B0604020202020204" pitchFamily="34" charset="0"/>
              </a:rPr>
              <a:t>~30 </a:t>
            </a:r>
            <a:r>
              <a:rPr lang="en-US" sz="1100" dirty="0">
                <a:latin typeface="Arial" panose="020B0604020202020204" pitchFamily="34" charset="0"/>
                <a:cs typeface="Arial" panose="020B0604020202020204" pitchFamily="34" charset="0"/>
              </a:rPr>
              <a:t>Month </a:t>
            </a:r>
            <a:r>
              <a:rPr lang="en-US" sz="1100" dirty="0" smtClean="0">
                <a:latin typeface="Arial" panose="020B0604020202020204" pitchFamily="34" charset="0"/>
                <a:cs typeface="Arial" panose="020B0604020202020204" pitchFamily="34" charset="0"/>
              </a:rPr>
              <a:t>Gap Between Project Award &amp; Completion</a:t>
            </a:r>
            <a:endParaRPr lang="en-US" sz="1100" dirty="0">
              <a:latin typeface="Arial" panose="020B0604020202020204" pitchFamily="34" charset="0"/>
              <a:cs typeface="Arial" panose="020B0604020202020204" pitchFamily="34" charset="0"/>
            </a:endParaRPr>
          </a:p>
        </p:txBody>
      </p:sp>
      <p:sp>
        <p:nvSpPr>
          <p:cNvPr id="15" name="TextBox 14"/>
          <p:cNvSpPr txBox="1"/>
          <p:nvPr/>
        </p:nvSpPr>
        <p:spPr>
          <a:xfrm>
            <a:off x="6957284" y="4261035"/>
            <a:ext cx="2110516" cy="430887"/>
          </a:xfrm>
          <a:prstGeom prst="rect">
            <a:avLst/>
          </a:prstGeom>
          <a:noFill/>
          <a:ln>
            <a:solidFill>
              <a:schemeClr val="accent1"/>
            </a:solidFill>
          </a:ln>
        </p:spPr>
        <p:txBody>
          <a:bodyPr wrap="square" lIns="45720" rIns="45720" rtlCol="0">
            <a:spAutoFit/>
          </a:bodyPr>
          <a:lstStyle/>
          <a:p>
            <a:r>
              <a:rPr lang="en-US" sz="1100" dirty="0" smtClean="0">
                <a:latin typeface="Arial" panose="020B0604020202020204" pitchFamily="34" charset="0"/>
                <a:cs typeface="Arial" panose="020B0604020202020204" pitchFamily="34" charset="0"/>
              </a:rPr>
              <a:t>2X capacity installed  between 2017 and 2018 year end</a:t>
            </a:r>
            <a:endParaRPr lang="en-US" sz="1100" dirty="0">
              <a:latin typeface="Arial" panose="020B0604020202020204" pitchFamily="34" charset="0"/>
              <a:cs typeface="Arial" panose="020B0604020202020204" pitchFamily="34" charset="0"/>
            </a:endParaRPr>
          </a:p>
        </p:txBody>
      </p:sp>
      <p:sp>
        <p:nvSpPr>
          <p:cNvPr id="16" name="TextBox 15"/>
          <p:cNvSpPr txBox="1"/>
          <p:nvPr/>
        </p:nvSpPr>
        <p:spPr>
          <a:xfrm>
            <a:off x="6946075" y="4708997"/>
            <a:ext cx="2110516" cy="769441"/>
          </a:xfrm>
          <a:prstGeom prst="rect">
            <a:avLst/>
          </a:prstGeom>
          <a:noFill/>
          <a:ln>
            <a:solidFill>
              <a:schemeClr val="accent1"/>
            </a:solidFill>
          </a:ln>
        </p:spPr>
        <p:txBody>
          <a:bodyPr wrap="square" lIns="45720" rIns="45720" rtlCol="0">
            <a:spAutoFit/>
          </a:bodyPr>
          <a:lstStyle/>
          <a:p>
            <a:r>
              <a:rPr lang="en-US" sz="1100" dirty="0" smtClean="0">
                <a:latin typeface="Arial" panose="020B0604020202020204" pitchFamily="34" charset="0"/>
                <a:cs typeface="Arial" panose="020B0604020202020204" pitchFamily="34" charset="0"/>
              </a:rPr>
              <a:t>Another 2X capacity installed  between 2018 &amp; 2020, with project completion closer to 18 months from award</a:t>
            </a:r>
            <a:endParaRPr lang="en-US" sz="1100" dirty="0">
              <a:latin typeface="Arial" panose="020B0604020202020204" pitchFamily="34" charset="0"/>
              <a:cs typeface="Arial" panose="020B0604020202020204" pitchFamily="34" charset="0"/>
            </a:endParaRPr>
          </a:p>
        </p:txBody>
      </p:sp>
      <p:sp>
        <p:nvSpPr>
          <p:cNvPr id="17" name="Rectangle 16"/>
          <p:cNvSpPr/>
          <p:nvPr/>
        </p:nvSpPr>
        <p:spPr>
          <a:xfrm>
            <a:off x="6588158" y="3969927"/>
            <a:ext cx="302820" cy="192360"/>
          </a:xfrm>
          <a:prstGeom prst="rect">
            <a:avLst/>
          </a:prstGeom>
          <a:solidFill>
            <a:schemeClr val="tx1">
              <a:lumMod val="50000"/>
              <a:lumOff val="5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algn="ctr"/>
            <a:r>
              <a:rPr lang="en-US" sz="1400" dirty="0">
                <a:latin typeface="Arial" panose="020B0604020202020204" pitchFamily="34" charset="0"/>
                <a:cs typeface="Arial" panose="020B0604020202020204" pitchFamily="34" charset="0"/>
              </a:rPr>
              <a:t>1</a:t>
            </a:r>
          </a:p>
        </p:txBody>
      </p:sp>
      <p:sp>
        <p:nvSpPr>
          <p:cNvPr id="18" name="Rectangle 17"/>
          <p:cNvSpPr/>
          <p:nvPr/>
        </p:nvSpPr>
        <p:spPr>
          <a:xfrm>
            <a:off x="3962400" y="3561010"/>
            <a:ext cx="302820" cy="192360"/>
          </a:xfrm>
          <a:prstGeom prst="rect">
            <a:avLst/>
          </a:prstGeom>
          <a:solidFill>
            <a:schemeClr val="tx1">
              <a:lumMod val="50000"/>
              <a:lumOff val="5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algn="ctr"/>
            <a:r>
              <a:rPr lang="en-US" sz="1400" dirty="0" smtClean="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p:txBody>
      </p:sp>
      <p:sp>
        <p:nvSpPr>
          <p:cNvPr id="19" name="Rectangle 18"/>
          <p:cNvSpPr/>
          <p:nvPr/>
        </p:nvSpPr>
        <p:spPr>
          <a:xfrm>
            <a:off x="5107380" y="3048000"/>
            <a:ext cx="302820" cy="192360"/>
          </a:xfrm>
          <a:prstGeom prst="rect">
            <a:avLst/>
          </a:prstGeom>
          <a:solidFill>
            <a:schemeClr val="tx1">
              <a:lumMod val="50000"/>
              <a:lumOff val="5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algn="ctr"/>
            <a:r>
              <a:rPr lang="en-US" sz="1400" dirty="0">
                <a:latin typeface="Arial" panose="020B0604020202020204" pitchFamily="34" charset="0"/>
                <a:cs typeface="Arial" panose="020B0604020202020204" pitchFamily="34" charset="0"/>
              </a:rPr>
              <a:t>2</a:t>
            </a:r>
          </a:p>
        </p:txBody>
      </p:sp>
      <p:sp>
        <p:nvSpPr>
          <p:cNvPr id="20" name="Rectangle 19"/>
          <p:cNvSpPr/>
          <p:nvPr/>
        </p:nvSpPr>
        <p:spPr>
          <a:xfrm>
            <a:off x="6562257" y="4382862"/>
            <a:ext cx="302820" cy="192360"/>
          </a:xfrm>
          <a:prstGeom prst="rect">
            <a:avLst/>
          </a:prstGeom>
          <a:solidFill>
            <a:schemeClr val="tx1">
              <a:lumMod val="50000"/>
              <a:lumOff val="5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algn="ctr"/>
            <a:r>
              <a:rPr lang="en-US" sz="1400" dirty="0">
                <a:latin typeface="Arial" panose="020B0604020202020204" pitchFamily="34" charset="0"/>
                <a:cs typeface="Arial" panose="020B0604020202020204" pitchFamily="34" charset="0"/>
              </a:rPr>
              <a:t>2</a:t>
            </a:r>
          </a:p>
        </p:txBody>
      </p:sp>
      <p:sp>
        <p:nvSpPr>
          <p:cNvPr id="21" name="Rectangle 20"/>
          <p:cNvSpPr/>
          <p:nvPr/>
        </p:nvSpPr>
        <p:spPr>
          <a:xfrm>
            <a:off x="5553694" y="2603500"/>
            <a:ext cx="302820" cy="192360"/>
          </a:xfrm>
          <a:prstGeom prst="rect">
            <a:avLst/>
          </a:prstGeom>
          <a:solidFill>
            <a:schemeClr val="tx1">
              <a:lumMod val="50000"/>
              <a:lumOff val="5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algn="ctr"/>
            <a:r>
              <a:rPr lang="en-US" sz="1400" dirty="0" smtClean="0">
                <a:latin typeface="Arial" panose="020B0604020202020204" pitchFamily="34" charset="0"/>
                <a:cs typeface="Arial" panose="020B0604020202020204" pitchFamily="34" charset="0"/>
              </a:rPr>
              <a:t>3</a:t>
            </a:r>
            <a:endParaRPr lang="en-US" sz="1400" dirty="0">
              <a:latin typeface="Arial" panose="020B0604020202020204" pitchFamily="34" charset="0"/>
              <a:cs typeface="Arial" panose="020B0604020202020204" pitchFamily="34" charset="0"/>
            </a:endParaRPr>
          </a:p>
        </p:txBody>
      </p:sp>
      <p:sp>
        <p:nvSpPr>
          <p:cNvPr id="22" name="Rectangle 21"/>
          <p:cNvSpPr/>
          <p:nvPr/>
        </p:nvSpPr>
        <p:spPr>
          <a:xfrm>
            <a:off x="6553200" y="4907299"/>
            <a:ext cx="302820" cy="192360"/>
          </a:xfrm>
          <a:prstGeom prst="rect">
            <a:avLst/>
          </a:prstGeom>
          <a:solidFill>
            <a:schemeClr val="tx1">
              <a:lumMod val="50000"/>
              <a:lumOff val="5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algn="ctr"/>
            <a:r>
              <a:rPr lang="en-US" sz="14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3387376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9" y="857784"/>
            <a:ext cx="6019801" cy="4644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29</a:t>
            </a:fld>
            <a:endParaRPr lang="en-US" b="1" dirty="0">
              <a:solidFill>
                <a:schemeClr val="bg1"/>
              </a:solidFill>
            </a:endParaRPr>
          </a:p>
        </p:txBody>
      </p:sp>
      <p:sp>
        <p:nvSpPr>
          <p:cNvPr id="8" name="Text Placeholder 3"/>
          <p:cNvSpPr>
            <a:spLocks noGrp="1"/>
          </p:cNvSpPr>
          <p:nvPr>
            <p:ph type="body" sz="quarter" idx="11"/>
          </p:nvPr>
        </p:nvSpPr>
        <p:spPr>
          <a:xfrm>
            <a:off x="1153633" y="17723"/>
            <a:ext cx="5334000" cy="181639"/>
          </a:xfrm>
        </p:spPr>
        <p:txBody>
          <a:bodyPr/>
          <a:lstStyle/>
          <a:p>
            <a:r>
              <a:rPr lang="en-US" dirty="0"/>
              <a:t>Combined Stakeholder Group</a:t>
            </a:r>
          </a:p>
        </p:txBody>
      </p:sp>
      <p:sp>
        <p:nvSpPr>
          <p:cNvPr id="3" name="Title 2"/>
          <p:cNvSpPr>
            <a:spLocks noGrp="1"/>
          </p:cNvSpPr>
          <p:nvPr>
            <p:ph type="title"/>
          </p:nvPr>
        </p:nvSpPr>
        <p:spPr>
          <a:xfrm>
            <a:off x="304800" y="411185"/>
            <a:ext cx="8839200" cy="731816"/>
          </a:xfrm>
        </p:spPr>
        <p:txBody>
          <a:bodyPr/>
          <a:lstStyle/>
          <a:p>
            <a:r>
              <a:rPr lang="en-US" sz="2400" b="1" dirty="0" smtClean="0"/>
              <a:t>Regional</a:t>
            </a:r>
            <a:r>
              <a:rPr lang="en-US" sz="2400" dirty="0" smtClean="0"/>
              <a:t> </a:t>
            </a:r>
            <a:r>
              <a:rPr lang="en-US" sz="2400" b="1" dirty="0"/>
              <a:t>Solar*Rewards Community</a:t>
            </a:r>
            <a:r>
              <a:rPr lang="en-US" sz="2400" dirty="0" smtClean="0"/>
              <a:t> </a:t>
            </a:r>
            <a:endParaRPr lang="en-US" sz="2400" dirty="0"/>
          </a:p>
        </p:txBody>
      </p:sp>
    </p:spTree>
    <p:extLst>
      <p:ext uri="{BB962C8B-B14F-4D97-AF65-F5344CB8AC3E}">
        <p14:creationId xmlns:p14="http://schemas.microsoft.com/office/powerpoint/2010/main" val="4199820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itle 2"/>
          <p:cNvSpPr>
            <a:spLocks noGrp="1"/>
          </p:cNvSpPr>
          <p:nvPr>
            <p:ph type="title"/>
          </p:nvPr>
        </p:nvSpPr>
        <p:spPr>
          <a:xfrm>
            <a:off x="304800" y="411185"/>
            <a:ext cx="8382000" cy="731816"/>
          </a:xfrm>
        </p:spPr>
        <p:txBody>
          <a:bodyPr/>
          <a:lstStyle/>
          <a:p>
            <a:r>
              <a:rPr lang="en-US" sz="2400" b="1" dirty="0" smtClean="0"/>
              <a:t>Solar*Rewards Community Updates</a:t>
            </a:r>
            <a:endParaRPr lang="en-US" sz="2400" b="1" dirty="0"/>
          </a:p>
        </p:txBody>
      </p:sp>
      <p:sp>
        <p:nvSpPr>
          <p:cNvPr id="9" name="Text Placeholder 3"/>
          <p:cNvSpPr>
            <a:spLocks noGrp="1"/>
          </p:cNvSpPr>
          <p:nvPr>
            <p:ph type="body" sz="quarter" idx="11"/>
          </p:nvPr>
        </p:nvSpPr>
        <p:spPr/>
        <p:txBody>
          <a:bodyPr/>
          <a:lstStyle/>
          <a:p>
            <a:r>
              <a:rPr lang="en-US" dirty="0" smtClean="0"/>
              <a:t>Combined Stakeholder </a:t>
            </a:r>
            <a:r>
              <a:rPr lang="en-US" dirty="0"/>
              <a:t>Group</a:t>
            </a:r>
          </a:p>
        </p:txBody>
      </p:sp>
      <p:sp>
        <p:nvSpPr>
          <p:cNvPr id="3" name="Slide Number Placeholder 4"/>
          <p:cNvSpPr txBox="1">
            <a:spLocks/>
          </p:cNvSpPr>
          <p:nvPr/>
        </p:nvSpPr>
        <p:spPr>
          <a:xfrm>
            <a:off x="0" y="5489939"/>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30</a:t>
            </a:fld>
            <a:endParaRPr lang="en-US" b="1" dirty="0">
              <a:solidFill>
                <a:schemeClr val="bg1"/>
              </a:solidFill>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610100"/>
            <a:ext cx="1352550" cy="563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Table 4"/>
          <p:cNvGraphicFramePr>
            <a:graphicFrameLocks noGrp="1"/>
          </p:cNvGraphicFramePr>
          <p:nvPr>
            <p:extLst>
              <p:ext uri="{D42A27DB-BD31-4B8C-83A1-F6EECF244321}">
                <p14:modId xmlns:p14="http://schemas.microsoft.com/office/powerpoint/2010/main" val="3910353530"/>
              </p:ext>
            </p:extLst>
          </p:nvPr>
        </p:nvGraphicFramePr>
        <p:xfrm>
          <a:off x="152400" y="980704"/>
          <a:ext cx="8839199" cy="3248398"/>
        </p:xfrm>
        <a:graphic>
          <a:graphicData uri="http://schemas.openxmlformats.org/drawingml/2006/table">
            <a:tbl>
              <a:tblPr/>
              <a:tblGrid>
                <a:gridCol w="984159"/>
                <a:gridCol w="704706"/>
                <a:gridCol w="729006"/>
                <a:gridCol w="692555"/>
                <a:gridCol w="719894"/>
                <a:gridCol w="741157"/>
                <a:gridCol w="692555"/>
                <a:gridCol w="646993"/>
                <a:gridCol w="680405"/>
                <a:gridCol w="753306"/>
                <a:gridCol w="741157"/>
                <a:gridCol w="753306"/>
              </a:tblGrid>
              <a:tr h="215840">
                <a:tc>
                  <a:txBody>
                    <a:bodyPr/>
                    <a:lstStyle/>
                    <a:p>
                      <a:pPr algn="l" fontAlgn="b"/>
                      <a:r>
                        <a:rPr lang="en-US" sz="1000" b="1" i="0" u="none" strike="noStrike" dirty="0">
                          <a:solidFill>
                            <a:srgbClr val="000000"/>
                          </a:solidFill>
                          <a:effectLst/>
                          <a:latin typeface="Calibri"/>
                        </a:rPr>
                        <a:t> </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Mar-18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Apr-18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May-18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Jun-18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Jul-18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Aug-18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Sep-18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Oct-18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Nov-18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Dec-18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rgbClr val="000000"/>
                          </a:solidFill>
                          <a:effectLst/>
                          <a:latin typeface="Calibri"/>
                        </a:rPr>
                        <a:t>Jan-19</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1681">
                <a:tc>
                  <a:txBody>
                    <a:bodyPr/>
                    <a:lstStyle/>
                    <a:p>
                      <a:pPr algn="l" fontAlgn="b"/>
                      <a:r>
                        <a:rPr lang="en-US" sz="1000" b="1" i="0" u="none" strike="noStrike">
                          <a:solidFill>
                            <a:srgbClr val="000000"/>
                          </a:solidFill>
                          <a:effectLst/>
                          <a:latin typeface="Calibri"/>
                        </a:rPr>
                        <a:t>2016 S*RC SO</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SO Open 5/15</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1681">
                <a:tc>
                  <a:txBody>
                    <a:bodyPr/>
                    <a:lstStyle/>
                    <a:p>
                      <a:pPr algn="l" fontAlgn="b"/>
                      <a:r>
                        <a:rPr lang="en-US" sz="1000" b="1" i="0" u="none" strike="noStrike">
                          <a:solidFill>
                            <a:srgbClr val="000000"/>
                          </a:solidFill>
                          <a:effectLst/>
                          <a:latin typeface="Calibri"/>
                        </a:rPr>
                        <a:t>2017 S*RC RFP</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RFP Open 4/17</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RFPs Due : 6/1</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Awards 7/16</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1681">
                <a:tc>
                  <a:txBody>
                    <a:bodyPr/>
                    <a:lstStyle/>
                    <a:p>
                      <a:pPr algn="l" fontAlgn="b"/>
                      <a:r>
                        <a:rPr lang="en-US" sz="1000" b="1" i="0" u="none" strike="noStrike">
                          <a:solidFill>
                            <a:srgbClr val="000000"/>
                          </a:solidFill>
                          <a:effectLst/>
                          <a:latin typeface="Calibri"/>
                        </a:rPr>
                        <a:t>2017 S*RC SO</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SO Open 8/28</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1681">
                <a:tc>
                  <a:txBody>
                    <a:bodyPr/>
                    <a:lstStyle/>
                    <a:p>
                      <a:pPr algn="l" fontAlgn="b"/>
                      <a:r>
                        <a:rPr lang="en-US" sz="1000" b="1" i="0" u="none" strike="noStrike">
                          <a:solidFill>
                            <a:srgbClr val="000000"/>
                          </a:solidFill>
                          <a:effectLst/>
                          <a:latin typeface="Calibri"/>
                        </a:rPr>
                        <a:t>2018 S*RC LI RFP</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RFP Open 9/4</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RFPs Due 10/19</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Target Award 12/3</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1681">
                <a:tc>
                  <a:txBody>
                    <a:bodyPr/>
                    <a:lstStyle/>
                    <a:p>
                      <a:pPr algn="l" fontAlgn="b"/>
                      <a:r>
                        <a:rPr lang="en-US" sz="1000" b="1" i="0" u="none" strike="noStrike">
                          <a:solidFill>
                            <a:srgbClr val="000000"/>
                          </a:solidFill>
                          <a:effectLst/>
                          <a:latin typeface="Calibri"/>
                        </a:rPr>
                        <a:t>2018 S*RC LI SO</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SO Open TBD 2019</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r>
              <a:tr h="431681">
                <a:tc>
                  <a:txBody>
                    <a:bodyPr/>
                    <a:lstStyle/>
                    <a:p>
                      <a:pPr algn="l" fontAlgn="b"/>
                      <a:r>
                        <a:rPr lang="en-US" sz="1000" b="1" i="0" u="none" strike="noStrike">
                          <a:solidFill>
                            <a:srgbClr val="000000"/>
                          </a:solidFill>
                          <a:effectLst/>
                          <a:latin typeface="Calibri"/>
                        </a:rPr>
                        <a:t>2018 S*RC RFP</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RFP Open 9/4</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RFPs Due 10/19</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Target Award 12/3</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2472">
                <a:tc>
                  <a:txBody>
                    <a:bodyPr/>
                    <a:lstStyle/>
                    <a:p>
                      <a:pPr algn="l" fontAlgn="b"/>
                      <a:r>
                        <a:rPr lang="en-US" sz="1000" b="1" i="0" u="none" strike="noStrike">
                          <a:solidFill>
                            <a:srgbClr val="000000"/>
                          </a:solidFill>
                          <a:effectLst/>
                          <a:latin typeface="Calibri"/>
                        </a:rPr>
                        <a:t>2018 S*RC SO</a:t>
                      </a:r>
                    </a:p>
                  </a:txBody>
                  <a:tcPr marL="8804" marR="8804" marT="88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 </a:t>
                      </a:r>
                    </a:p>
                  </a:txBody>
                  <a:tcPr marL="8804" marR="8804" marT="88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SO Open TBD 2019</a:t>
                      </a:r>
                    </a:p>
                  </a:txBody>
                  <a:tcPr marL="8804" marR="8804" marT="88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bl>
          </a:graphicData>
        </a:graphic>
      </p:graphicFrame>
    </p:spTree>
    <p:extLst>
      <p:ext uri="{BB962C8B-B14F-4D97-AF65-F5344CB8AC3E}">
        <p14:creationId xmlns:p14="http://schemas.microsoft.com/office/powerpoint/2010/main" val="2691652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62800" y="381804"/>
            <a:ext cx="1981200" cy="444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pPr marL="0" indent="0">
              <a:buNone/>
            </a:pPr>
            <a:r>
              <a:rPr lang="en-US" sz="1600" dirty="0"/>
              <a:t>First come, first </a:t>
            </a:r>
            <a:r>
              <a:rPr lang="en-US" sz="1600" dirty="0" smtClean="0"/>
              <a:t>serve:</a:t>
            </a:r>
            <a:endParaRPr lang="en-US" sz="1600" dirty="0"/>
          </a:p>
          <a:p>
            <a:pPr marL="0" indent="0">
              <a:buNone/>
            </a:pPr>
            <a:r>
              <a:rPr lang="en-US" sz="1600" dirty="0" smtClean="0"/>
              <a:t>Solar gardens up to 100 kW, with usual bill credits from SRCS Tariff</a:t>
            </a:r>
          </a:p>
          <a:p>
            <a:pPr marL="0" indent="0">
              <a:buNone/>
            </a:pPr>
            <a:endParaRPr lang="en-US" sz="1600" dirty="0"/>
          </a:p>
          <a:p>
            <a:pPr marL="0" indent="0">
              <a:buNone/>
            </a:pPr>
            <a:r>
              <a:rPr lang="en-US" sz="1600" dirty="0" smtClean="0"/>
              <a:t>2016 </a:t>
            </a:r>
            <a:r>
              <a:rPr lang="en-US" sz="1600" dirty="0"/>
              <a:t>Standard </a:t>
            </a:r>
            <a:r>
              <a:rPr lang="en-US" sz="1600" dirty="0" smtClean="0"/>
              <a:t>Offer, 1 MW available</a:t>
            </a:r>
          </a:p>
          <a:p>
            <a:pPr marL="563563" lvl="2">
              <a:buSzPct val="100000"/>
            </a:pPr>
            <a:r>
              <a:rPr lang="en-US" dirty="0" smtClean="0"/>
              <a:t>The full capacity is still available, after launching Q2 2018</a:t>
            </a:r>
          </a:p>
          <a:p>
            <a:pPr marL="563563" lvl="2">
              <a:buSzPct val="100000"/>
            </a:pPr>
            <a:r>
              <a:rPr lang="en-US" dirty="0" smtClean="0"/>
              <a:t>$</a:t>
            </a:r>
            <a:r>
              <a:rPr lang="en-US" dirty="0"/>
              <a:t>0.0282/kWh </a:t>
            </a:r>
            <a:r>
              <a:rPr lang="en-US" dirty="0" smtClean="0"/>
              <a:t>REC incentive</a:t>
            </a:r>
          </a:p>
          <a:p>
            <a:pPr marL="393700" lvl="2" indent="0">
              <a:buSzPct val="100000"/>
              <a:buNone/>
            </a:pPr>
            <a:endParaRPr lang="en-US" dirty="0"/>
          </a:p>
          <a:p>
            <a:pPr marL="0" indent="0">
              <a:buNone/>
            </a:pPr>
            <a:r>
              <a:rPr lang="en-US" sz="1600" dirty="0"/>
              <a:t>2017 Standard </a:t>
            </a:r>
            <a:r>
              <a:rPr lang="en-US" sz="1600" dirty="0" smtClean="0"/>
              <a:t>Offer, 500 kW available</a:t>
            </a:r>
            <a:endParaRPr lang="en-US" sz="1600" dirty="0"/>
          </a:p>
          <a:p>
            <a:pPr lvl="1">
              <a:buFont typeface="Arial" panose="020B0604020202020204" pitchFamily="34" charset="0"/>
              <a:buChar char="•"/>
            </a:pPr>
            <a:r>
              <a:rPr lang="en-US" sz="1600" dirty="0" smtClean="0"/>
              <a:t>Pending launch on August 23, 2018</a:t>
            </a:r>
          </a:p>
          <a:p>
            <a:pPr lvl="1">
              <a:buFont typeface="Arial" panose="020B0604020202020204" pitchFamily="34" charset="0"/>
              <a:buChar char="•"/>
            </a:pPr>
            <a:r>
              <a:rPr lang="en-US" sz="1600" dirty="0" smtClean="0"/>
              <a:t>$0.01474/kWh REC</a:t>
            </a:r>
            <a:endParaRPr lang="en-US" sz="1600" dirty="0"/>
          </a:p>
          <a:p>
            <a:pPr lvl="1"/>
            <a:endParaRPr lang="en-US" sz="1600" dirty="0"/>
          </a:p>
          <a:p>
            <a:endParaRPr lang="en-US" sz="1600" dirty="0"/>
          </a:p>
        </p:txBody>
      </p:sp>
      <p:sp>
        <p:nvSpPr>
          <p:cNvPr id="3" name="Title 2"/>
          <p:cNvSpPr>
            <a:spLocks noGrp="1"/>
          </p:cNvSpPr>
          <p:nvPr>
            <p:ph type="title"/>
          </p:nvPr>
        </p:nvSpPr>
        <p:spPr>
          <a:xfrm>
            <a:off x="304800" y="538185"/>
            <a:ext cx="8839200" cy="731816"/>
          </a:xfrm>
        </p:spPr>
        <p:txBody>
          <a:bodyPr/>
          <a:lstStyle/>
          <a:p>
            <a:r>
              <a:rPr lang="en-US" sz="2400" b="1" dirty="0" smtClean="0"/>
              <a:t>Solar*Rewards Community - Standard Offers</a:t>
            </a:r>
            <a:endParaRPr lang="en-US" sz="2400" b="1" dirty="0"/>
          </a:p>
        </p:txBody>
      </p:sp>
      <p:sp>
        <p:nvSpPr>
          <p:cNvPr id="6" name="Slide Number Placeholder 4"/>
          <p:cNvSpPr txBox="1">
            <a:spLocks/>
          </p:cNvSpPr>
          <p:nvPr/>
        </p:nvSpPr>
        <p:spPr>
          <a:xfrm>
            <a:off x="0" y="5489939"/>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31</a:t>
            </a:fld>
            <a:endParaRPr lang="en-US" b="1" dirty="0">
              <a:solidFill>
                <a:schemeClr val="bg1"/>
              </a:solidFill>
            </a:endParaRPr>
          </a:p>
        </p:txBody>
      </p:sp>
      <p:sp>
        <p:nvSpPr>
          <p:cNvPr id="7" name="Text Placeholder 3"/>
          <p:cNvSpPr>
            <a:spLocks noGrp="1"/>
          </p:cNvSpPr>
          <p:nvPr>
            <p:ph type="body" sz="quarter" idx="11"/>
          </p:nvPr>
        </p:nvSpPr>
        <p:spPr>
          <a:xfrm>
            <a:off x="1153633" y="17723"/>
            <a:ext cx="5334000" cy="181639"/>
          </a:xfrm>
        </p:spPr>
        <p:txBody>
          <a:bodyPr/>
          <a:lstStyle/>
          <a:p>
            <a:r>
              <a:rPr lang="en-US" dirty="0" smtClean="0"/>
              <a:t>Combined Stakeholder </a:t>
            </a:r>
            <a:r>
              <a:rPr lang="en-US" dirty="0"/>
              <a:t>Group</a:t>
            </a:r>
          </a:p>
        </p:txBody>
      </p:sp>
    </p:spTree>
    <p:extLst>
      <p:ext uri="{BB962C8B-B14F-4D97-AF65-F5344CB8AC3E}">
        <p14:creationId xmlns:p14="http://schemas.microsoft.com/office/powerpoint/2010/main" val="41327000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86600" y="381804"/>
            <a:ext cx="1981200" cy="444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04800" y="1397000"/>
            <a:ext cx="8534400" cy="3822700"/>
          </a:xfrm>
        </p:spPr>
        <p:txBody>
          <a:bodyPr/>
          <a:lstStyle/>
          <a:p>
            <a:pPr marL="0" lvl="0" indent="0">
              <a:buNone/>
            </a:pPr>
            <a:r>
              <a:rPr lang="en-US" sz="1600" dirty="0" smtClean="0"/>
              <a:t>Two separate competitive solicitations:</a:t>
            </a:r>
          </a:p>
          <a:p>
            <a:pPr marL="0" lvl="0" indent="0">
              <a:buNone/>
            </a:pPr>
            <a:r>
              <a:rPr lang="en-US" sz="1600" dirty="0" smtClean="0"/>
              <a:t> </a:t>
            </a:r>
          </a:p>
          <a:p>
            <a:pPr marL="0" indent="0">
              <a:buNone/>
            </a:pPr>
            <a:r>
              <a:rPr lang="en-US" sz="1600" dirty="0" smtClean="0"/>
              <a:t>Low-income Solar*Rewards </a:t>
            </a:r>
            <a:r>
              <a:rPr lang="en-US" sz="1600" dirty="0"/>
              <a:t>Community RFP</a:t>
            </a:r>
          </a:p>
          <a:p>
            <a:r>
              <a:rPr lang="en-US" sz="1600" dirty="0"/>
              <a:t>Up to 4 MW is </a:t>
            </a:r>
            <a:r>
              <a:rPr lang="en-US" sz="1600" dirty="0" smtClean="0"/>
              <a:t>available for </a:t>
            </a:r>
            <a:r>
              <a:rPr lang="en-US" sz="1600" dirty="0"/>
              <a:t>projects ranging from 10kW-2MW</a:t>
            </a:r>
          </a:p>
          <a:p>
            <a:r>
              <a:rPr lang="en-US" sz="1600" dirty="0" smtClean="0"/>
              <a:t>Projects </a:t>
            </a:r>
            <a:r>
              <a:rPr lang="en-US" sz="1600" dirty="0"/>
              <a:t>will be evaluated </a:t>
            </a:r>
            <a:r>
              <a:rPr lang="en-US" sz="1600" dirty="0" smtClean="0"/>
              <a:t>with transparent scoring criteria, with 20% weight toward “Additional Non-Economic Benefits”</a:t>
            </a:r>
          </a:p>
          <a:p>
            <a:pPr marL="0" indent="0">
              <a:buNone/>
            </a:pPr>
            <a:endParaRPr lang="en-US" sz="1600" dirty="0" smtClean="0"/>
          </a:p>
          <a:p>
            <a:pPr marL="0" indent="0">
              <a:buNone/>
            </a:pPr>
            <a:r>
              <a:rPr lang="en-US" sz="1600" dirty="0" smtClean="0"/>
              <a:t>Open Solar*Rewards Community RFP</a:t>
            </a:r>
          </a:p>
          <a:p>
            <a:r>
              <a:rPr lang="en-US" sz="1600" dirty="0" smtClean="0"/>
              <a:t>Up </a:t>
            </a:r>
            <a:r>
              <a:rPr lang="en-US" sz="1600" dirty="0"/>
              <a:t>to 32 MW is available, with a minimum of 15 </a:t>
            </a:r>
            <a:r>
              <a:rPr lang="en-US" sz="1600" dirty="0" smtClean="0"/>
              <a:t>MW </a:t>
            </a:r>
            <a:r>
              <a:rPr lang="en-US" sz="1600" dirty="0"/>
              <a:t>for projects ranging from 10kW-2MW</a:t>
            </a:r>
          </a:p>
          <a:p>
            <a:r>
              <a:rPr lang="en-US" sz="1600" dirty="0" smtClean="0"/>
              <a:t>Projects </a:t>
            </a:r>
            <a:r>
              <a:rPr lang="en-US" sz="1600" dirty="0"/>
              <a:t>will be evaluated on a number of factors including the number of solar-onsite renewable energy credits (REC) generated per year and the bid price for each </a:t>
            </a:r>
            <a:r>
              <a:rPr lang="en-US" sz="1600" dirty="0" smtClean="0"/>
              <a:t>REC</a:t>
            </a:r>
          </a:p>
          <a:p>
            <a:endParaRPr lang="en-US" sz="1600" dirty="0"/>
          </a:p>
          <a:p>
            <a:pPr marL="0" indent="0">
              <a:buNone/>
            </a:pPr>
            <a:r>
              <a:rPr lang="en-US" sz="1600" dirty="0" smtClean="0"/>
              <a:t>The </a:t>
            </a:r>
            <a:r>
              <a:rPr lang="en-US" sz="1600" dirty="0"/>
              <a:t>proposed RFP announcement date is </a:t>
            </a:r>
            <a:r>
              <a:rPr lang="en-US" sz="1600" dirty="0" smtClean="0"/>
              <a:t>September 4, 2018.</a:t>
            </a:r>
            <a:endParaRPr lang="en-US" sz="1600" dirty="0"/>
          </a:p>
        </p:txBody>
      </p:sp>
      <p:sp>
        <p:nvSpPr>
          <p:cNvPr id="3" name="Title 2"/>
          <p:cNvSpPr>
            <a:spLocks noGrp="1"/>
          </p:cNvSpPr>
          <p:nvPr>
            <p:ph type="title"/>
          </p:nvPr>
        </p:nvSpPr>
        <p:spPr>
          <a:xfrm>
            <a:off x="304800" y="411185"/>
            <a:ext cx="8839200" cy="731816"/>
          </a:xfrm>
        </p:spPr>
        <p:txBody>
          <a:bodyPr/>
          <a:lstStyle/>
          <a:p>
            <a:r>
              <a:rPr lang="en-US" sz="2400" b="1" dirty="0"/>
              <a:t>Solar*Rewards </a:t>
            </a:r>
            <a:r>
              <a:rPr lang="en-US" sz="2400" b="1" dirty="0" smtClean="0"/>
              <a:t>Community:  2017 LI &amp; Open Program RFPs</a:t>
            </a:r>
            <a:endParaRPr lang="en-US" sz="2400" b="1" dirty="0"/>
          </a:p>
        </p:txBody>
      </p:sp>
      <p:sp>
        <p:nvSpPr>
          <p:cNvPr id="7" name="Slide Number Placeholder 4"/>
          <p:cNvSpPr txBox="1">
            <a:spLocks/>
          </p:cNvSpPr>
          <p:nvPr/>
        </p:nvSpPr>
        <p:spPr>
          <a:xfrm>
            <a:off x="0" y="5489938"/>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32</a:t>
            </a:fld>
            <a:endParaRPr lang="en-US" b="1" dirty="0">
              <a:solidFill>
                <a:schemeClr val="bg1"/>
              </a:solidFill>
            </a:endParaRPr>
          </a:p>
        </p:txBody>
      </p:sp>
      <p:sp>
        <p:nvSpPr>
          <p:cNvPr id="6" name="Text Placeholder 3"/>
          <p:cNvSpPr>
            <a:spLocks noGrp="1"/>
          </p:cNvSpPr>
          <p:nvPr>
            <p:ph type="body" sz="quarter" idx="11"/>
          </p:nvPr>
        </p:nvSpPr>
        <p:spPr>
          <a:xfrm>
            <a:off x="1153633" y="17723"/>
            <a:ext cx="5334000" cy="181639"/>
          </a:xfrm>
        </p:spPr>
        <p:txBody>
          <a:bodyPr/>
          <a:lstStyle/>
          <a:p>
            <a:r>
              <a:rPr lang="en-US" dirty="0" smtClean="0"/>
              <a:t>Combined Stakeholder </a:t>
            </a:r>
            <a:r>
              <a:rPr lang="en-US" dirty="0"/>
              <a:t>Group</a:t>
            </a:r>
          </a:p>
        </p:txBody>
      </p:sp>
    </p:spTree>
    <p:extLst>
      <p:ext uri="{BB962C8B-B14F-4D97-AF65-F5344CB8AC3E}">
        <p14:creationId xmlns:p14="http://schemas.microsoft.com/office/powerpoint/2010/main" val="2723678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7162800" y="381804"/>
            <a:ext cx="1981200" cy="444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1219203" y="2977838"/>
            <a:ext cx="4286869" cy="6662"/>
          </a:xfrm>
          <a:prstGeom prst="straightConnector1">
            <a:avLst/>
          </a:prstGeom>
          <a:ln w="19050" cmpd="sng">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26262" y="2318892"/>
            <a:ext cx="1478738" cy="646331"/>
          </a:xfrm>
          <a:prstGeom prst="rect">
            <a:avLst/>
          </a:prstGeom>
          <a:noFill/>
          <a:ln>
            <a:solidFill>
              <a:schemeClr val="accent1"/>
            </a:solidFill>
          </a:ln>
        </p:spPr>
        <p:txBody>
          <a:bodyPr wrap="none" rtlCol="0">
            <a:spAutoFit/>
          </a:bodyPr>
          <a:lstStyle/>
          <a:p>
            <a:pPr algn="ctr"/>
            <a:r>
              <a:rPr lang="en-US" sz="1200" dirty="0">
                <a:latin typeface="Arial" panose="020B0604020202020204" pitchFamily="34" charset="0"/>
                <a:cs typeface="Arial" panose="020B0604020202020204" pitchFamily="34" charset="0"/>
              </a:rPr>
              <a:t>RFP Release date </a:t>
            </a:r>
          </a:p>
          <a:p>
            <a:pPr algn="ctr"/>
            <a:r>
              <a:rPr lang="en-US" sz="1200" b="1" dirty="0" smtClean="0">
                <a:latin typeface="Arial" panose="020B0604020202020204" pitchFamily="34" charset="0"/>
                <a:cs typeface="Arial" panose="020B0604020202020204" pitchFamily="34" charset="0"/>
              </a:rPr>
              <a:t>9/4/18</a:t>
            </a:r>
            <a:endParaRPr lang="en-US" sz="12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(open for 45 days)</a:t>
            </a:r>
          </a:p>
        </p:txBody>
      </p:sp>
      <p:cxnSp>
        <p:nvCxnSpPr>
          <p:cNvPr id="8" name="Straight Connector 7"/>
          <p:cNvCxnSpPr>
            <a:stCxn id="9" idx="0"/>
            <a:endCxn id="7" idx="2"/>
          </p:cNvCxnSpPr>
          <p:nvPr/>
        </p:nvCxnSpPr>
        <p:spPr>
          <a:xfrm flipH="1">
            <a:off x="1165631" y="2905074"/>
            <a:ext cx="4496" cy="60149"/>
          </a:xfrm>
          <a:prstGeom prst="line">
            <a:avLst/>
          </a:prstGeom>
        </p:spPr>
        <p:style>
          <a:lnRef idx="1">
            <a:schemeClr val="accent1"/>
          </a:lnRef>
          <a:fillRef idx="0">
            <a:schemeClr val="accent1"/>
          </a:fillRef>
          <a:effectRef idx="0">
            <a:schemeClr val="accent1"/>
          </a:effectRef>
          <a:fontRef idx="minor">
            <a:schemeClr val="tx1"/>
          </a:fontRef>
        </p:style>
      </p:cxnSp>
      <p:sp>
        <p:nvSpPr>
          <p:cNvPr id="9" name="5-Point Star 8"/>
          <p:cNvSpPr/>
          <p:nvPr/>
        </p:nvSpPr>
        <p:spPr>
          <a:xfrm>
            <a:off x="1044854" y="2905074"/>
            <a:ext cx="250546" cy="1905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524000" y="3873501"/>
            <a:ext cx="1539204" cy="461665"/>
          </a:xfrm>
          <a:prstGeom prst="rect">
            <a:avLst/>
          </a:prstGeom>
          <a:noFill/>
          <a:ln>
            <a:solidFill>
              <a:schemeClr val="accent1"/>
            </a:solidFill>
          </a:ln>
        </p:spPr>
        <p:txBody>
          <a:bodyPr wrap="none" rtlCol="0">
            <a:spAutoFit/>
          </a:bodyPr>
          <a:lstStyle/>
          <a:p>
            <a:pPr algn="ctr"/>
            <a:r>
              <a:rPr lang="en-US" sz="1200" dirty="0">
                <a:latin typeface="Arial" panose="020B0604020202020204" pitchFamily="34" charset="0"/>
                <a:cs typeface="Arial" panose="020B0604020202020204" pitchFamily="34" charset="0"/>
              </a:rPr>
              <a:t>Pre-bid meeting/call</a:t>
            </a:r>
          </a:p>
          <a:p>
            <a:pPr algn="ctr"/>
            <a:r>
              <a:rPr lang="en-US" sz="1200" dirty="0">
                <a:latin typeface="Arial" panose="020B0604020202020204" pitchFamily="34" charset="0"/>
                <a:cs typeface="Arial" panose="020B0604020202020204" pitchFamily="34" charset="0"/>
              </a:rPr>
              <a:t>tentative </a:t>
            </a:r>
            <a:r>
              <a:rPr lang="en-US" sz="1200" b="1" dirty="0" smtClean="0">
                <a:latin typeface="Arial" panose="020B0604020202020204" pitchFamily="34" charset="0"/>
                <a:cs typeface="Arial" panose="020B0604020202020204" pitchFamily="34" charset="0"/>
              </a:rPr>
              <a:t>9/11/18</a:t>
            </a:r>
            <a:endParaRPr lang="en-US" sz="1200" b="1" dirty="0">
              <a:latin typeface="Arial" panose="020B0604020202020204" pitchFamily="34" charset="0"/>
              <a:cs typeface="Arial" panose="020B0604020202020204" pitchFamily="34" charset="0"/>
            </a:endParaRPr>
          </a:p>
        </p:txBody>
      </p:sp>
      <p:sp>
        <p:nvSpPr>
          <p:cNvPr id="13" name="TextBox 12"/>
          <p:cNvSpPr txBox="1"/>
          <p:nvPr/>
        </p:nvSpPr>
        <p:spPr>
          <a:xfrm>
            <a:off x="3669418" y="1905001"/>
            <a:ext cx="1207382" cy="461665"/>
          </a:xfrm>
          <a:prstGeom prst="rect">
            <a:avLst/>
          </a:prstGeom>
          <a:noFill/>
          <a:ln>
            <a:solidFill>
              <a:schemeClr val="accent1"/>
            </a:solidFill>
          </a:ln>
        </p:spPr>
        <p:txBody>
          <a:bodyPr wrap="none" rtlCol="0">
            <a:spAutoFit/>
          </a:bodyPr>
          <a:lstStyle/>
          <a:p>
            <a:pPr algn="ctr"/>
            <a:r>
              <a:rPr lang="en-US" sz="1200" dirty="0">
                <a:latin typeface="Arial" panose="020B0604020202020204" pitchFamily="34" charset="0"/>
                <a:cs typeface="Arial" panose="020B0604020202020204" pitchFamily="34" charset="0"/>
              </a:rPr>
              <a:t>Proposals due </a:t>
            </a:r>
          </a:p>
          <a:p>
            <a:pPr algn="ctr"/>
            <a:r>
              <a:rPr lang="en-US" sz="1200" b="1" dirty="0" smtClean="0">
                <a:latin typeface="Arial" panose="020B0604020202020204" pitchFamily="34" charset="0"/>
                <a:cs typeface="Arial" panose="020B0604020202020204" pitchFamily="34" charset="0"/>
              </a:rPr>
              <a:t>10/19/18</a:t>
            </a:r>
            <a:endParaRPr lang="en-US" sz="1200" b="1" dirty="0">
              <a:latin typeface="Arial" panose="020B0604020202020204" pitchFamily="34" charset="0"/>
              <a:cs typeface="Arial" panose="020B0604020202020204" pitchFamily="34" charset="0"/>
            </a:endParaRPr>
          </a:p>
        </p:txBody>
      </p:sp>
      <p:sp>
        <p:nvSpPr>
          <p:cNvPr id="15" name="TextBox 14"/>
          <p:cNvSpPr txBox="1"/>
          <p:nvPr/>
        </p:nvSpPr>
        <p:spPr>
          <a:xfrm>
            <a:off x="4648200" y="3645786"/>
            <a:ext cx="2157921" cy="646331"/>
          </a:xfrm>
          <a:prstGeom prst="rect">
            <a:avLst/>
          </a:prstGeom>
          <a:noFill/>
          <a:ln>
            <a:solidFill>
              <a:schemeClr val="accent1"/>
            </a:solidFill>
          </a:ln>
        </p:spPr>
        <p:txBody>
          <a:bodyPr wrap="square" rtlCol="0">
            <a:spAutoFit/>
          </a:bodyPr>
          <a:lstStyle/>
          <a:p>
            <a:pPr algn="ctr"/>
            <a:r>
              <a:rPr lang="en-US" sz="1200" dirty="0">
                <a:latin typeface="Arial" panose="020B0604020202020204" pitchFamily="34" charset="0"/>
                <a:cs typeface="Arial" panose="020B0604020202020204" pitchFamily="34" charset="0"/>
              </a:rPr>
              <a:t>Targeted award announcement date</a:t>
            </a:r>
          </a:p>
          <a:p>
            <a:pPr algn="ctr"/>
            <a:r>
              <a:rPr lang="en-US" sz="1200" b="1" dirty="0" smtClean="0">
                <a:latin typeface="Arial" panose="020B0604020202020204" pitchFamily="34" charset="0"/>
                <a:cs typeface="Arial" panose="020B0604020202020204" pitchFamily="34" charset="0"/>
              </a:rPr>
              <a:t>12/3/18 </a:t>
            </a:r>
            <a:r>
              <a:rPr lang="en-US" sz="1200" dirty="0">
                <a:latin typeface="Arial" panose="020B0604020202020204" pitchFamily="34" charset="0"/>
                <a:cs typeface="Arial" panose="020B0604020202020204" pitchFamily="34" charset="0"/>
              </a:rPr>
              <a:t>(review 45 days)</a:t>
            </a:r>
          </a:p>
        </p:txBody>
      </p:sp>
      <p:sp>
        <p:nvSpPr>
          <p:cNvPr id="19" name="TextBox 18"/>
          <p:cNvSpPr txBox="1"/>
          <p:nvPr/>
        </p:nvSpPr>
        <p:spPr>
          <a:xfrm>
            <a:off x="6854759" y="1905001"/>
            <a:ext cx="1838965" cy="461665"/>
          </a:xfrm>
          <a:prstGeom prst="rect">
            <a:avLst/>
          </a:prstGeom>
          <a:noFill/>
          <a:ln>
            <a:solidFill>
              <a:schemeClr val="accent1"/>
            </a:solidFill>
          </a:ln>
        </p:spPr>
        <p:txBody>
          <a:bodyPr wrap="none" rtlCol="0">
            <a:spAutoFit/>
          </a:bodyPr>
          <a:lstStyle/>
          <a:p>
            <a:pPr algn="ctr"/>
            <a:r>
              <a:rPr lang="en-US" sz="1200" dirty="0">
                <a:latin typeface="Arial" panose="020B0604020202020204" pitchFamily="34" charset="0"/>
                <a:cs typeface="Arial" panose="020B0604020202020204" pitchFamily="34" charset="0"/>
              </a:rPr>
              <a:t>System operational date</a:t>
            </a:r>
          </a:p>
          <a:p>
            <a:pPr algn="ctr"/>
            <a:r>
              <a:rPr lang="en-US" sz="1200" b="1" dirty="0" smtClean="0">
                <a:latin typeface="Arial" panose="020B0604020202020204" pitchFamily="34" charset="0"/>
                <a:cs typeface="Arial" panose="020B0604020202020204" pitchFamily="34" charset="0"/>
              </a:rPr>
              <a:t>6/3/2020 </a:t>
            </a:r>
            <a:r>
              <a:rPr lang="en-US" sz="1200" dirty="0">
                <a:latin typeface="Arial" panose="020B0604020202020204" pitchFamily="34" charset="0"/>
                <a:cs typeface="Arial" panose="020B0604020202020204" pitchFamily="34" charset="0"/>
              </a:rPr>
              <a:t>(18 months)</a:t>
            </a:r>
          </a:p>
        </p:txBody>
      </p:sp>
      <p:cxnSp>
        <p:nvCxnSpPr>
          <p:cNvPr id="22" name="Straight Connector 21"/>
          <p:cNvCxnSpPr/>
          <p:nvPr/>
        </p:nvCxnSpPr>
        <p:spPr>
          <a:xfrm flipV="1">
            <a:off x="2209800" y="2984502"/>
            <a:ext cx="0" cy="888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13" idx="2"/>
          </p:cNvCxnSpPr>
          <p:nvPr/>
        </p:nvCxnSpPr>
        <p:spPr>
          <a:xfrm flipV="1">
            <a:off x="4273109" y="2366666"/>
            <a:ext cx="0" cy="617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506069" y="2980186"/>
            <a:ext cx="2268170" cy="4314"/>
          </a:xfrm>
          <a:prstGeom prst="straightConnector1">
            <a:avLst/>
          </a:prstGeom>
          <a:ln w="19050" cmpd="sng">
            <a:prstDash val="dashDot"/>
            <a:tailEnd type="arrow"/>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7774240" y="2286002"/>
            <a:ext cx="0" cy="714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86400" y="2984500"/>
            <a:ext cx="0" cy="664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181600" y="2824611"/>
            <a:ext cx="0" cy="175714"/>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18538" y="2286002"/>
            <a:ext cx="1621616" cy="646331"/>
          </a:xfrm>
          <a:prstGeom prst="rect">
            <a:avLst/>
          </a:prstGeom>
          <a:solidFill>
            <a:schemeClr val="bg2"/>
          </a:solidFill>
          <a:ln>
            <a:solidFill>
              <a:schemeClr val="accent1"/>
            </a:solidFill>
          </a:ln>
        </p:spPr>
        <p:txBody>
          <a:bodyPr wrap="square" rtlCol="0">
            <a:spAutoFit/>
          </a:bodyPr>
          <a:lstStyle/>
          <a:p>
            <a:pPr algn="ctr"/>
            <a:r>
              <a:rPr lang="en-US" sz="1200" dirty="0">
                <a:latin typeface="Arial" panose="020B0604020202020204" pitchFamily="34" charset="0"/>
                <a:cs typeface="Arial" panose="020B0604020202020204" pitchFamily="34" charset="0"/>
              </a:rPr>
              <a:t>Review Bids/Results with PUC Staff</a:t>
            </a:r>
          </a:p>
          <a:p>
            <a:pPr algn="ctr"/>
            <a:r>
              <a:rPr lang="en-US" sz="1200" b="1" dirty="0">
                <a:latin typeface="Arial" panose="020B0604020202020204" pitchFamily="34" charset="0"/>
                <a:cs typeface="Arial" panose="020B0604020202020204" pitchFamily="34" charset="0"/>
              </a:rPr>
              <a:t>TBD </a:t>
            </a:r>
            <a:r>
              <a:rPr lang="en-US" sz="1200" dirty="0">
                <a:latin typeface="Arial" panose="020B0604020202020204" pitchFamily="34" charset="0"/>
                <a:cs typeface="Arial" panose="020B0604020202020204" pitchFamily="34" charset="0"/>
              </a:rPr>
              <a:t>(before awards)</a:t>
            </a:r>
          </a:p>
        </p:txBody>
      </p:sp>
      <p:sp>
        <p:nvSpPr>
          <p:cNvPr id="21" name="Title 2"/>
          <p:cNvSpPr>
            <a:spLocks noGrp="1"/>
          </p:cNvSpPr>
          <p:nvPr>
            <p:ph type="title"/>
          </p:nvPr>
        </p:nvSpPr>
        <p:spPr>
          <a:xfrm>
            <a:off x="304800" y="317500"/>
            <a:ext cx="8610600" cy="731816"/>
          </a:xfrm>
        </p:spPr>
        <p:txBody>
          <a:bodyPr/>
          <a:lstStyle/>
          <a:p>
            <a:r>
              <a:rPr lang="en-US" sz="2400" b="1" dirty="0"/>
              <a:t>2018 SRC LI </a:t>
            </a:r>
            <a:r>
              <a:rPr lang="en-US" sz="2400" b="1" dirty="0" smtClean="0"/>
              <a:t>&amp; Open RFP</a:t>
            </a:r>
            <a:r>
              <a:rPr lang="en-US" sz="2400" b="1" dirty="0"/>
              <a:t>: Proposed Timing</a:t>
            </a:r>
          </a:p>
        </p:txBody>
      </p:sp>
      <p:sp>
        <p:nvSpPr>
          <p:cNvPr id="23" name="Slide Number Placeholder 4"/>
          <p:cNvSpPr txBox="1">
            <a:spLocks/>
          </p:cNvSpPr>
          <p:nvPr/>
        </p:nvSpPr>
        <p:spPr>
          <a:xfrm>
            <a:off x="0" y="5489939"/>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33</a:t>
            </a:fld>
            <a:endParaRPr lang="en-US" b="1" dirty="0">
              <a:solidFill>
                <a:schemeClr val="bg1"/>
              </a:solidFill>
            </a:endParaRPr>
          </a:p>
        </p:txBody>
      </p:sp>
      <p:sp>
        <p:nvSpPr>
          <p:cNvPr id="25" name="Text Placeholder 3"/>
          <p:cNvSpPr>
            <a:spLocks noGrp="1"/>
          </p:cNvSpPr>
          <p:nvPr>
            <p:ph type="body" sz="quarter" idx="11"/>
          </p:nvPr>
        </p:nvSpPr>
        <p:spPr>
          <a:xfrm>
            <a:off x="1153633" y="17723"/>
            <a:ext cx="5334000" cy="181639"/>
          </a:xfrm>
        </p:spPr>
        <p:txBody>
          <a:bodyPr/>
          <a:lstStyle/>
          <a:p>
            <a:r>
              <a:rPr lang="en-US" dirty="0" smtClean="0"/>
              <a:t>Combined Stakeholder </a:t>
            </a:r>
            <a:r>
              <a:rPr lang="en-US" dirty="0"/>
              <a:t>Group</a:t>
            </a:r>
          </a:p>
        </p:txBody>
      </p:sp>
    </p:spTree>
    <p:extLst>
      <p:ext uri="{BB962C8B-B14F-4D97-AF65-F5344CB8AC3E}">
        <p14:creationId xmlns:p14="http://schemas.microsoft.com/office/powerpoint/2010/main" val="1087192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62800" y="381804"/>
            <a:ext cx="1981200" cy="444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04800" y="1397000"/>
            <a:ext cx="8839200" cy="3429000"/>
          </a:xfrm>
        </p:spPr>
        <p:txBody>
          <a:bodyPr/>
          <a:lstStyle/>
          <a:p>
            <a:pPr marL="0" indent="0">
              <a:buNone/>
            </a:pPr>
            <a:r>
              <a:rPr lang="en-US" sz="1600" dirty="0"/>
              <a:t>Subgroup Conversations </a:t>
            </a:r>
            <a:r>
              <a:rPr lang="en-US" sz="1600" dirty="0" smtClean="0"/>
              <a:t>Requests:</a:t>
            </a:r>
          </a:p>
          <a:p>
            <a:pPr marL="0" indent="0">
              <a:buNone/>
            </a:pPr>
            <a:endParaRPr lang="en-US" sz="1600" dirty="0"/>
          </a:p>
          <a:p>
            <a:r>
              <a:rPr lang="en-US" sz="1600" dirty="0"/>
              <a:t>Transparent </a:t>
            </a:r>
            <a:r>
              <a:rPr lang="en-US" sz="1600" dirty="0" smtClean="0"/>
              <a:t>Scoring (</a:t>
            </a:r>
            <a:r>
              <a:rPr lang="en-US" sz="1600" i="1" dirty="0" smtClean="0"/>
              <a:t>Plans to incorporate</a:t>
            </a:r>
            <a:r>
              <a:rPr lang="en-US" sz="1600" dirty="0" smtClean="0"/>
              <a:t>) </a:t>
            </a:r>
            <a:endParaRPr lang="en-US" sz="1600" dirty="0"/>
          </a:p>
          <a:p>
            <a:pPr lvl="1"/>
            <a:r>
              <a:rPr lang="en-US" sz="1600" dirty="0"/>
              <a:t>Showing the scoring criteria in the RFP and providing individual feedback to developers that request information</a:t>
            </a:r>
          </a:p>
          <a:p>
            <a:r>
              <a:rPr lang="en-US" sz="1600" dirty="0" smtClean="0"/>
              <a:t>Net Bill Reduction (</a:t>
            </a:r>
            <a:r>
              <a:rPr lang="en-US" sz="1600" i="1" dirty="0" smtClean="0"/>
              <a:t>Challenges with compliance and enforcement</a:t>
            </a:r>
            <a:r>
              <a:rPr lang="en-US" sz="1600" dirty="0" smtClean="0"/>
              <a:t>) </a:t>
            </a:r>
            <a:endParaRPr lang="en-US" sz="1600" dirty="0"/>
          </a:p>
          <a:p>
            <a:pPr lvl="1"/>
            <a:r>
              <a:rPr lang="en-US" sz="1600" dirty="0" smtClean="0"/>
              <a:t>Including bill reduction percentage as major evaluation in the RFP</a:t>
            </a:r>
          </a:p>
          <a:p>
            <a:r>
              <a:rPr lang="en-US" sz="1600" dirty="0" smtClean="0"/>
              <a:t>Incorporate </a:t>
            </a:r>
            <a:r>
              <a:rPr lang="en-US" sz="1600" dirty="0"/>
              <a:t>Additional evaluation of non-economic </a:t>
            </a:r>
            <a:r>
              <a:rPr lang="en-US" sz="1600" dirty="0" smtClean="0"/>
              <a:t>criteria </a:t>
            </a:r>
            <a:r>
              <a:rPr lang="en-US" sz="1600" dirty="0"/>
              <a:t>(</a:t>
            </a:r>
            <a:r>
              <a:rPr lang="en-US" sz="1600" i="1" dirty="0"/>
              <a:t>Plans to incorporate</a:t>
            </a:r>
            <a:r>
              <a:rPr lang="en-US" sz="1600" dirty="0"/>
              <a:t>) </a:t>
            </a:r>
          </a:p>
          <a:p>
            <a:pPr lvl="1"/>
            <a:r>
              <a:rPr lang="en-US" sz="1600" dirty="0" smtClean="0"/>
              <a:t>Provisions </a:t>
            </a:r>
            <a:r>
              <a:rPr lang="en-US" sz="1600" dirty="0"/>
              <a:t>for solar installation job training and coordinated installation of energy efficiency measures</a:t>
            </a:r>
          </a:p>
          <a:p>
            <a:r>
              <a:rPr lang="en-US" sz="1600" dirty="0" smtClean="0"/>
              <a:t>Subscriber </a:t>
            </a:r>
            <a:r>
              <a:rPr lang="en-US" sz="1600" dirty="0"/>
              <a:t>Participation </a:t>
            </a:r>
            <a:r>
              <a:rPr lang="en-US" sz="1600" dirty="0" smtClean="0"/>
              <a:t>Mix (</a:t>
            </a:r>
            <a:r>
              <a:rPr lang="en-US" sz="1600" i="1" dirty="0" smtClean="0"/>
              <a:t>More information/time is needed to understand if there is a gap</a:t>
            </a:r>
            <a:r>
              <a:rPr lang="en-US" sz="1600" dirty="0" smtClean="0"/>
              <a:t>) </a:t>
            </a:r>
            <a:endParaRPr lang="en-US" sz="1600" dirty="0"/>
          </a:p>
          <a:p>
            <a:pPr lvl="1"/>
            <a:r>
              <a:rPr lang="en-US" sz="1600" dirty="0" smtClean="0"/>
              <a:t>Require </a:t>
            </a:r>
            <a:r>
              <a:rPr lang="en-US" sz="1600" dirty="0"/>
              <a:t>a mix of residential and master metered subscribers</a:t>
            </a:r>
          </a:p>
          <a:p>
            <a:pPr marL="457200" lvl="1" indent="0">
              <a:buNone/>
            </a:pPr>
            <a:endParaRPr lang="en-US" sz="1600" dirty="0"/>
          </a:p>
          <a:p>
            <a:endParaRPr lang="en-US" sz="1600" dirty="0"/>
          </a:p>
        </p:txBody>
      </p:sp>
      <p:sp>
        <p:nvSpPr>
          <p:cNvPr id="3" name="Title 2"/>
          <p:cNvSpPr>
            <a:spLocks noGrp="1"/>
          </p:cNvSpPr>
          <p:nvPr>
            <p:ph type="title"/>
          </p:nvPr>
        </p:nvSpPr>
        <p:spPr>
          <a:xfrm>
            <a:off x="304800" y="538185"/>
            <a:ext cx="8839200" cy="731816"/>
          </a:xfrm>
        </p:spPr>
        <p:txBody>
          <a:bodyPr/>
          <a:lstStyle/>
          <a:p>
            <a:r>
              <a:rPr lang="en-US" sz="2400" b="1" dirty="0" smtClean="0"/>
              <a:t>Solar*Rewards Community – LI RFP Scoring Sub Group</a:t>
            </a:r>
            <a:endParaRPr lang="en-US" sz="2400" b="1" dirty="0"/>
          </a:p>
        </p:txBody>
      </p:sp>
      <p:sp>
        <p:nvSpPr>
          <p:cNvPr id="6" name="Slide Number Placeholder 4"/>
          <p:cNvSpPr txBox="1">
            <a:spLocks/>
          </p:cNvSpPr>
          <p:nvPr/>
        </p:nvSpPr>
        <p:spPr>
          <a:xfrm>
            <a:off x="0" y="5489939"/>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34</a:t>
            </a:fld>
            <a:endParaRPr lang="en-US" b="1" dirty="0">
              <a:solidFill>
                <a:schemeClr val="bg1"/>
              </a:solidFill>
            </a:endParaRPr>
          </a:p>
        </p:txBody>
      </p:sp>
      <p:sp>
        <p:nvSpPr>
          <p:cNvPr id="7" name="Text Placeholder 3"/>
          <p:cNvSpPr>
            <a:spLocks noGrp="1"/>
          </p:cNvSpPr>
          <p:nvPr>
            <p:ph type="body" sz="quarter" idx="11"/>
          </p:nvPr>
        </p:nvSpPr>
        <p:spPr>
          <a:xfrm>
            <a:off x="1153633" y="17723"/>
            <a:ext cx="5334000" cy="181639"/>
          </a:xfrm>
        </p:spPr>
        <p:txBody>
          <a:bodyPr/>
          <a:lstStyle/>
          <a:p>
            <a:r>
              <a:rPr lang="en-US" dirty="0" smtClean="0"/>
              <a:t>Combined Stakeholder </a:t>
            </a:r>
            <a:r>
              <a:rPr lang="en-US" dirty="0"/>
              <a:t>Group</a:t>
            </a:r>
          </a:p>
        </p:txBody>
      </p:sp>
    </p:spTree>
    <p:extLst>
      <p:ext uri="{BB962C8B-B14F-4D97-AF65-F5344CB8AC3E}">
        <p14:creationId xmlns:p14="http://schemas.microsoft.com/office/powerpoint/2010/main" val="2327076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62800" y="381804"/>
            <a:ext cx="1981200" cy="444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304800" y="538185"/>
            <a:ext cx="8839200" cy="731816"/>
          </a:xfrm>
        </p:spPr>
        <p:txBody>
          <a:bodyPr/>
          <a:lstStyle/>
          <a:p>
            <a:r>
              <a:rPr lang="en-US" sz="2400" b="1" dirty="0" smtClean="0"/>
              <a:t>Solar*Rewards Community – LI RFP Scoring Sub Group</a:t>
            </a:r>
            <a:endParaRPr lang="en-US" sz="2400" b="1" dirty="0"/>
          </a:p>
        </p:txBody>
      </p:sp>
      <p:sp>
        <p:nvSpPr>
          <p:cNvPr id="6" name="Slide Number Placeholder 4"/>
          <p:cNvSpPr txBox="1">
            <a:spLocks/>
          </p:cNvSpPr>
          <p:nvPr/>
        </p:nvSpPr>
        <p:spPr>
          <a:xfrm>
            <a:off x="0" y="5489939"/>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35</a:t>
            </a:fld>
            <a:endParaRPr lang="en-US" b="1" dirty="0">
              <a:solidFill>
                <a:schemeClr val="bg1"/>
              </a:solidFill>
            </a:endParaRPr>
          </a:p>
        </p:txBody>
      </p:sp>
      <p:sp>
        <p:nvSpPr>
          <p:cNvPr id="7" name="Text Placeholder 3"/>
          <p:cNvSpPr>
            <a:spLocks noGrp="1"/>
          </p:cNvSpPr>
          <p:nvPr>
            <p:ph type="body" sz="quarter" idx="11"/>
          </p:nvPr>
        </p:nvSpPr>
        <p:spPr>
          <a:xfrm>
            <a:off x="1153633" y="17723"/>
            <a:ext cx="5334000" cy="181639"/>
          </a:xfrm>
        </p:spPr>
        <p:txBody>
          <a:bodyPr/>
          <a:lstStyle/>
          <a:p>
            <a:r>
              <a:rPr lang="en-US" dirty="0" smtClean="0"/>
              <a:t>Combined Stakeholder </a:t>
            </a:r>
            <a:r>
              <a:rPr lang="en-US" dirty="0"/>
              <a:t>Group</a:t>
            </a:r>
          </a:p>
        </p:txBody>
      </p:sp>
      <p:graphicFrame>
        <p:nvGraphicFramePr>
          <p:cNvPr id="8" name="Table 1"/>
          <p:cNvGraphicFramePr>
            <a:graphicFrameLocks noGrp="1"/>
          </p:cNvGraphicFramePr>
          <p:nvPr>
            <p:extLst>
              <p:ext uri="{D42A27DB-BD31-4B8C-83A1-F6EECF244321}">
                <p14:modId xmlns:p14="http://schemas.microsoft.com/office/powerpoint/2010/main" val="737976378"/>
              </p:ext>
            </p:extLst>
          </p:nvPr>
        </p:nvGraphicFramePr>
        <p:xfrm>
          <a:off x="1371600" y="1257300"/>
          <a:ext cx="6400800" cy="3886200"/>
        </p:xfrm>
        <a:graphic>
          <a:graphicData uri="http://schemas.openxmlformats.org/drawingml/2006/table">
            <a:tbl>
              <a:tblPr firstRow="1" firstCol="1" bandRow="1"/>
              <a:tblGrid>
                <a:gridCol w="5760720">
                  <a:extLst>
                    <a:ext uri="{9D8B030D-6E8A-4147-A177-3AD203B41FA5}">
                      <a16:colId xmlns:a16="http://schemas.microsoft.com/office/drawing/2014/main" xmlns="" val="20000"/>
                    </a:ext>
                  </a:extLst>
                </a:gridCol>
                <a:gridCol w="640080">
                  <a:extLst>
                    <a:ext uri="{9D8B030D-6E8A-4147-A177-3AD203B41FA5}">
                      <a16:colId xmlns:a16="http://schemas.microsoft.com/office/drawing/2014/main" xmlns="" val="20001"/>
                    </a:ext>
                  </a:extLst>
                </a:gridCol>
              </a:tblGrid>
              <a:tr h="431800">
                <a:tc>
                  <a:txBody>
                    <a:bodyPr/>
                    <a:lstStyle/>
                    <a:p>
                      <a:pPr marL="0" marR="0">
                        <a:spcBef>
                          <a:spcPts val="0"/>
                        </a:spcBef>
                        <a:spcAft>
                          <a:spcPts val="0"/>
                        </a:spcAft>
                      </a:pPr>
                      <a:r>
                        <a:rPr lang="en-US" sz="1600" b="1" dirty="0">
                          <a:solidFill>
                            <a:srgbClr val="000000"/>
                          </a:solidFill>
                          <a:effectLst/>
                          <a:latin typeface="Calibri"/>
                          <a:ea typeface="Calibri"/>
                        </a:rPr>
                        <a:t>Economic Criteria</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600" b="1" dirty="0">
                          <a:solidFill>
                            <a:srgbClr val="000000"/>
                          </a:solidFill>
                          <a:effectLst/>
                          <a:latin typeface="Calibri"/>
                          <a:ea typeface="Calibri"/>
                        </a:rPr>
                        <a:t>50</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0"/>
                  </a:ext>
                </a:extLst>
              </a:tr>
              <a:tr h="431800">
                <a:tc>
                  <a:txBody>
                    <a:bodyPr/>
                    <a:lstStyle/>
                    <a:p>
                      <a:pPr marL="0" marR="0" algn="r">
                        <a:spcBef>
                          <a:spcPts val="0"/>
                        </a:spcBef>
                        <a:spcAft>
                          <a:spcPts val="0"/>
                        </a:spcAft>
                      </a:pPr>
                      <a:r>
                        <a:rPr lang="en-US" sz="1600" dirty="0">
                          <a:solidFill>
                            <a:srgbClr val="000000"/>
                          </a:solidFill>
                          <a:effectLst/>
                          <a:latin typeface="Calibri"/>
                          <a:ea typeface="Calibri"/>
                        </a:rPr>
                        <a:t>REC Price</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solidFill>
                            <a:srgbClr val="000000"/>
                          </a:solidFill>
                          <a:effectLst/>
                          <a:latin typeface="Calibri"/>
                          <a:ea typeface="Calibri"/>
                        </a:rPr>
                        <a:t>50</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31800">
                <a:tc>
                  <a:txBody>
                    <a:bodyPr/>
                    <a:lstStyle/>
                    <a:p>
                      <a:pPr marL="0" marR="0">
                        <a:spcBef>
                          <a:spcPts val="0"/>
                        </a:spcBef>
                        <a:spcAft>
                          <a:spcPts val="0"/>
                        </a:spcAft>
                      </a:pPr>
                      <a:r>
                        <a:rPr lang="en-US" sz="1600" b="1" dirty="0">
                          <a:solidFill>
                            <a:srgbClr val="000000"/>
                          </a:solidFill>
                          <a:effectLst/>
                          <a:latin typeface="Calibri"/>
                          <a:ea typeface="Calibri"/>
                        </a:rPr>
                        <a:t>Non-Economic</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600" b="1" dirty="0">
                          <a:solidFill>
                            <a:srgbClr val="000000"/>
                          </a:solidFill>
                          <a:effectLst/>
                          <a:latin typeface="Calibri"/>
                          <a:ea typeface="Calibri"/>
                        </a:rPr>
                        <a:t>50</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2"/>
                  </a:ext>
                </a:extLst>
              </a:tr>
              <a:tr h="431800">
                <a:tc>
                  <a:txBody>
                    <a:bodyPr/>
                    <a:lstStyle/>
                    <a:p>
                      <a:pPr marL="0" marR="0" algn="r">
                        <a:spcBef>
                          <a:spcPts val="0"/>
                        </a:spcBef>
                        <a:spcAft>
                          <a:spcPts val="0"/>
                        </a:spcAft>
                      </a:pPr>
                      <a:r>
                        <a:rPr lang="en-US" sz="1600" dirty="0" smtClean="0">
                          <a:solidFill>
                            <a:srgbClr val="000000"/>
                          </a:solidFill>
                          <a:effectLst/>
                          <a:latin typeface="+mn-lt"/>
                          <a:ea typeface="Calibri"/>
                        </a:rPr>
                        <a:t>Additional LI Commitment (Bill Reduction, Job training, EE, etc.)</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solidFill>
                            <a:srgbClr val="000000"/>
                          </a:solidFill>
                          <a:effectLst/>
                          <a:latin typeface="Calibri"/>
                          <a:ea typeface="Calibri"/>
                        </a:rPr>
                        <a:t>20</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31800">
                <a:tc>
                  <a:txBody>
                    <a:bodyPr/>
                    <a:lstStyle/>
                    <a:p>
                      <a:pPr marL="0" marR="0" algn="r">
                        <a:spcBef>
                          <a:spcPts val="0"/>
                        </a:spcBef>
                        <a:spcAft>
                          <a:spcPts val="0"/>
                        </a:spcAft>
                      </a:pPr>
                      <a:r>
                        <a:rPr lang="en-US" sz="1600" dirty="0" smtClean="0">
                          <a:solidFill>
                            <a:srgbClr val="000000"/>
                          </a:solidFill>
                          <a:effectLst/>
                          <a:latin typeface="Calibri"/>
                          <a:ea typeface="Calibri"/>
                        </a:rPr>
                        <a:t>Energy &amp; REC Production</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a:solidFill>
                            <a:srgbClr val="000000"/>
                          </a:solidFill>
                          <a:effectLst/>
                          <a:latin typeface="Calibri"/>
                          <a:ea typeface="Calibri"/>
                        </a:rPr>
                        <a:t>15</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3180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smtClean="0">
                          <a:solidFill>
                            <a:srgbClr val="000000"/>
                          </a:solidFill>
                          <a:effectLst/>
                          <a:latin typeface="+mn-lt"/>
                          <a:ea typeface="Calibri"/>
                        </a:rPr>
                        <a:t>Developer Experience</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600" dirty="0" smtClean="0">
                          <a:solidFill>
                            <a:srgbClr val="000000"/>
                          </a:solidFill>
                          <a:effectLst/>
                          <a:latin typeface="Calibri"/>
                          <a:ea typeface="Calibri"/>
                        </a:rPr>
                        <a:t>15</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31800">
                <a:tc>
                  <a:txBody>
                    <a:bodyPr/>
                    <a:lstStyle/>
                    <a:p>
                      <a:pPr marL="0" marR="0">
                        <a:spcBef>
                          <a:spcPts val="0"/>
                        </a:spcBef>
                        <a:spcAft>
                          <a:spcPts val="0"/>
                        </a:spcAft>
                      </a:pPr>
                      <a:r>
                        <a:rPr lang="en-US" sz="1600" b="1" dirty="0">
                          <a:solidFill>
                            <a:srgbClr val="000000"/>
                          </a:solidFill>
                          <a:effectLst/>
                          <a:latin typeface="Calibri"/>
                          <a:ea typeface="Calibri"/>
                        </a:rPr>
                        <a:t>Other (tie breakers)</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spcBef>
                          <a:spcPts val="0"/>
                        </a:spcBef>
                        <a:spcAft>
                          <a:spcPts val="0"/>
                        </a:spcAft>
                      </a:pPr>
                      <a:r>
                        <a:rPr lang="en-US" sz="1600" b="1" dirty="0">
                          <a:solidFill>
                            <a:srgbClr val="000000"/>
                          </a:solidFill>
                          <a:effectLst/>
                          <a:latin typeface="Calibri"/>
                          <a:ea typeface="Calibri"/>
                        </a:rPr>
                        <a:t> </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6"/>
                  </a:ext>
                </a:extLst>
              </a:tr>
              <a:tr h="431800">
                <a:tc>
                  <a:txBody>
                    <a:bodyPr/>
                    <a:lstStyle/>
                    <a:p>
                      <a:pPr marL="0" marR="0" algn="r">
                        <a:spcBef>
                          <a:spcPts val="0"/>
                        </a:spcBef>
                        <a:spcAft>
                          <a:spcPts val="0"/>
                        </a:spcAft>
                      </a:pPr>
                      <a:r>
                        <a:rPr lang="en-US" sz="1600" dirty="0">
                          <a:solidFill>
                            <a:srgbClr val="000000"/>
                          </a:solidFill>
                          <a:effectLst/>
                          <a:latin typeface="Calibri"/>
                          <a:ea typeface="Calibri"/>
                        </a:rPr>
                        <a:t>Geographic</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solidFill>
                            <a:srgbClr val="000000"/>
                          </a:solidFill>
                          <a:effectLst/>
                          <a:latin typeface="Calibri"/>
                          <a:ea typeface="Calibri"/>
                        </a:rPr>
                        <a:t> </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xmlns="" val="10007"/>
                  </a:ext>
                </a:extLst>
              </a:tr>
              <a:tr h="431800">
                <a:tc>
                  <a:txBody>
                    <a:bodyPr/>
                    <a:lstStyle/>
                    <a:p>
                      <a:pPr marL="0" marR="0" algn="r">
                        <a:spcBef>
                          <a:spcPts val="0"/>
                        </a:spcBef>
                        <a:spcAft>
                          <a:spcPts val="0"/>
                        </a:spcAft>
                      </a:pPr>
                      <a:r>
                        <a:rPr lang="en-US" sz="1600" dirty="0">
                          <a:solidFill>
                            <a:srgbClr val="000000"/>
                          </a:solidFill>
                          <a:effectLst/>
                          <a:latin typeface="Calibri"/>
                          <a:ea typeface="Calibri"/>
                        </a:rPr>
                        <a:t>Construction Milestones</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solidFill>
                            <a:srgbClr val="000000"/>
                          </a:solidFill>
                          <a:effectLst/>
                          <a:latin typeface="Calibri"/>
                          <a:ea typeface="Calibri"/>
                        </a:rPr>
                        <a:t> </a:t>
                      </a:r>
                      <a:endParaRPr lang="en-US" sz="1600" dirty="0">
                        <a:effectLst/>
                        <a:latin typeface="Calibri"/>
                        <a:ea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32133263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04800" y="411185"/>
            <a:ext cx="8458200" cy="731816"/>
          </a:xfrm>
        </p:spPr>
        <p:txBody>
          <a:bodyPr/>
          <a:lstStyle/>
          <a:p>
            <a:r>
              <a:rPr lang="en-US" sz="2400" b="1" dirty="0" smtClean="0"/>
              <a:t>Residential Battery Demand Response </a:t>
            </a:r>
            <a:r>
              <a:rPr lang="en-US" sz="2400" b="1" dirty="0"/>
              <a:t>P</a:t>
            </a:r>
            <a:r>
              <a:rPr lang="en-US" sz="2400" b="1" dirty="0" smtClean="0"/>
              <a:t>ilot (DSM)</a:t>
            </a:r>
            <a:endParaRPr lang="en-US" sz="2400" b="1" dirty="0"/>
          </a:p>
        </p:txBody>
      </p:sp>
      <p:pic>
        <p:nvPicPr>
          <p:cNvPr id="6" name="Picture 2" descr="C:\Users\212951\AppData\Local\Microsoft\Windows\Temporary Internet Files\Content.IE5\G5KUWLPN\icon_17962[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3" y="1181099"/>
            <a:ext cx="885825" cy="73818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201696" y="2006598"/>
            <a:ext cx="2256504" cy="3240200"/>
          </a:xfrm>
          <a:prstGeom prst="rect">
            <a:avLst/>
          </a:prstGeom>
        </p:spPr>
        <p:txBody>
          <a:bodyPr vert="horz" wrap="square" lIns="91440" tIns="45720" rIns="91440" bIns="45720" rtlCol="0" anchor="t">
            <a:normAutofit/>
          </a:bodyPr>
          <a:lstStyle/>
          <a:p>
            <a:pPr marL="285750" indent="-285750">
              <a:buFont typeface="Arial" panose="020B0604020202020204" pitchFamily="34" charset="0"/>
              <a:buChar char="•"/>
            </a:pPr>
            <a:r>
              <a:rPr lang="en-US" sz="1600" dirty="0" smtClean="0">
                <a:solidFill>
                  <a:srgbClr val="000000"/>
                </a:solidFill>
              </a:rPr>
              <a:t>Customer buys or leases battery</a:t>
            </a:r>
          </a:p>
          <a:p>
            <a:pPr marL="285750" indent="-285750">
              <a:buFont typeface="Arial" panose="020B0604020202020204" pitchFamily="34" charset="0"/>
              <a:buChar char="•"/>
            </a:pPr>
            <a:endParaRPr lang="en-US" sz="1000" dirty="0" smtClean="0">
              <a:solidFill>
                <a:srgbClr val="000000"/>
              </a:solidFill>
            </a:endParaRPr>
          </a:p>
          <a:p>
            <a:pPr marL="285750" indent="-285750">
              <a:buFont typeface="Arial" panose="020B0604020202020204" pitchFamily="34" charset="0"/>
              <a:buChar char="•"/>
            </a:pPr>
            <a:r>
              <a:rPr lang="en-US" sz="1600" dirty="0" smtClean="0">
                <a:solidFill>
                  <a:srgbClr val="000000"/>
                </a:solidFill>
              </a:rPr>
              <a:t>Xcel provides </a:t>
            </a:r>
            <a:r>
              <a:rPr lang="en-US" sz="1600" dirty="0">
                <a:solidFill>
                  <a:srgbClr val="000000"/>
                </a:solidFill>
              </a:rPr>
              <a:t>$500 upfront + $10/mo. </a:t>
            </a:r>
            <a:r>
              <a:rPr lang="en-US" sz="1600" dirty="0" smtClean="0">
                <a:solidFill>
                  <a:srgbClr val="000000"/>
                </a:solidFill>
              </a:rPr>
              <a:t>Rebate</a:t>
            </a:r>
          </a:p>
          <a:p>
            <a:endParaRPr lang="en-US" sz="1000" dirty="0" smtClean="0">
              <a:solidFill>
                <a:srgbClr val="000000"/>
              </a:solidFill>
            </a:endParaRPr>
          </a:p>
          <a:p>
            <a:pPr marL="285750" indent="-285750">
              <a:buFont typeface="Arial" panose="020B0604020202020204" pitchFamily="34" charset="0"/>
              <a:buChar char="•"/>
            </a:pPr>
            <a:r>
              <a:rPr lang="en-US" sz="1600" dirty="0" smtClean="0">
                <a:solidFill>
                  <a:srgbClr val="000000"/>
                </a:solidFill>
              </a:rPr>
              <a:t>Up to 500 customers</a:t>
            </a:r>
            <a:endParaRPr lang="en-US" sz="1600" dirty="0">
              <a:solidFill>
                <a:srgbClr val="000000"/>
              </a:solidFill>
            </a:endParaRPr>
          </a:p>
          <a:p>
            <a:pPr marL="285750" indent="-285750">
              <a:buFont typeface="Arial" panose="020B0604020202020204" pitchFamily="34" charset="0"/>
              <a:buChar char="•"/>
            </a:pPr>
            <a:endParaRPr lang="en-US" sz="1000" dirty="0" smtClean="0">
              <a:solidFill>
                <a:srgbClr val="000000"/>
              </a:solidFill>
            </a:endParaRPr>
          </a:p>
          <a:p>
            <a:pPr marL="285750" indent="-285750">
              <a:buFont typeface="Arial" panose="020B0604020202020204" pitchFamily="34" charset="0"/>
              <a:buChar char="•"/>
            </a:pPr>
            <a:r>
              <a:rPr lang="en-US" sz="1600" dirty="0" smtClean="0">
                <a:solidFill>
                  <a:srgbClr val="000000"/>
                </a:solidFill>
              </a:rPr>
              <a:t>2 year pilot, includes early termination clause if customer  takes credit and leaves pilot</a:t>
            </a:r>
            <a:endParaRPr lang="en-US" sz="1600" dirty="0">
              <a:solidFill>
                <a:srgbClr val="000000"/>
              </a:solidFill>
            </a:endParaRPr>
          </a:p>
          <a:p>
            <a:pPr marL="285750" indent="-285750">
              <a:buFont typeface="Arial" panose="020B0604020202020204" pitchFamily="34" charset="0"/>
              <a:buChar char="•"/>
            </a:pPr>
            <a:endParaRPr lang="en-US" sz="1600" dirty="0" smtClean="0">
              <a:solidFill>
                <a:srgbClr val="000000"/>
              </a:solidFill>
            </a:endParaRPr>
          </a:p>
        </p:txBody>
      </p:sp>
      <p:pic>
        <p:nvPicPr>
          <p:cNvPr id="2052" name="Picture 4" descr="Image result for dollars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3150" y="3186115"/>
            <a:ext cx="223200" cy="186000"/>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7" descr="Image result for push button icon"/>
          <p:cNvSpPr>
            <a:spLocks noChangeAspect="1" noChangeArrowheads="1"/>
          </p:cNvSpPr>
          <p:nvPr/>
        </p:nvSpPr>
        <p:spPr bwMode="auto">
          <a:xfrm>
            <a:off x="155577" y="-1778000"/>
            <a:ext cx="4448175" cy="37068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cxnSp>
        <p:nvCxnSpPr>
          <p:cNvPr id="11" name="Straight Connector 10"/>
          <p:cNvCxnSpPr/>
          <p:nvPr/>
        </p:nvCxnSpPr>
        <p:spPr>
          <a:xfrm>
            <a:off x="6201696" y="2006598"/>
            <a:ext cx="22565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201696" y="1331911"/>
            <a:ext cx="1676400" cy="508000"/>
          </a:xfrm>
          <a:prstGeom prst="rect">
            <a:avLst/>
          </a:prstGeom>
        </p:spPr>
        <p:txBody>
          <a:bodyPr vert="horz" wrap="square" lIns="91440" tIns="45720" rIns="91440" bIns="45720" rtlCol="0" anchor="ctr">
            <a:normAutofit fontScale="92500" lnSpcReduction="20000"/>
          </a:bodyPr>
          <a:lstStyle/>
          <a:p>
            <a:r>
              <a:rPr lang="en-US" b="1" dirty="0" smtClean="0">
                <a:solidFill>
                  <a:srgbClr val="000000"/>
                </a:solidFill>
              </a:rPr>
              <a:t>Customer Details</a:t>
            </a:r>
          </a:p>
        </p:txBody>
      </p:sp>
      <p:sp>
        <p:nvSpPr>
          <p:cNvPr id="22" name="TextBox 21"/>
          <p:cNvSpPr txBox="1"/>
          <p:nvPr/>
        </p:nvSpPr>
        <p:spPr>
          <a:xfrm>
            <a:off x="3505200" y="1296192"/>
            <a:ext cx="1676400" cy="508000"/>
          </a:xfrm>
          <a:prstGeom prst="rect">
            <a:avLst/>
          </a:prstGeom>
        </p:spPr>
        <p:txBody>
          <a:bodyPr vert="horz" wrap="square" lIns="91440" tIns="45720" rIns="91440" bIns="45720" rtlCol="0" anchor="ctr">
            <a:normAutofit fontScale="92500" lnSpcReduction="20000"/>
          </a:bodyPr>
          <a:lstStyle/>
          <a:p>
            <a:r>
              <a:rPr lang="en-US" b="1" dirty="0" smtClean="0">
                <a:solidFill>
                  <a:srgbClr val="000000"/>
                </a:solidFill>
              </a:rPr>
              <a:t>Company Details</a:t>
            </a:r>
          </a:p>
        </p:txBody>
      </p:sp>
      <p:pic>
        <p:nvPicPr>
          <p:cNvPr id="1028" name="Picture 4" descr="Image result for transmission line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9644" y="1016000"/>
            <a:ext cx="1282060" cy="106838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3505200" y="2006598"/>
            <a:ext cx="2514600" cy="3365500"/>
          </a:xfrm>
          <a:prstGeom prst="rect">
            <a:avLst/>
          </a:prstGeom>
        </p:spPr>
        <p:txBody>
          <a:bodyPr vert="horz" wrap="square" lIns="91440" tIns="45720" rIns="91440" bIns="45720" rtlCol="0" anchor="t">
            <a:noAutofit/>
          </a:bodyPr>
          <a:lstStyle/>
          <a:p>
            <a:pPr marL="285750" indent="-285750">
              <a:buFont typeface="Arial" panose="020B0604020202020204" pitchFamily="34" charset="0"/>
              <a:buChar char="•"/>
            </a:pPr>
            <a:r>
              <a:rPr lang="en-US" sz="1600" dirty="0" smtClean="0">
                <a:solidFill>
                  <a:srgbClr val="000000"/>
                </a:solidFill>
              </a:rPr>
              <a:t>Manages 50% of battery for up to 100 events</a:t>
            </a:r>
          </a:p>
          <a:p>
            <a:pPr marL="285750" indent="-285750">
              <a:buFont typeface="Arial" panose="020B0604020202020204" pitchFamily="34" charset="0"/>
              <a:buChar char="•"/>
            </a:pPr>
            <a:endParaRPr lang="en-US" sz="1000" dirty="0">
              <a:solidFill>
                <a:srgbClr val="000000"/>
              </a:solidFill>
            </a:endParaRPr>
          </a:p>
          <a:p>
            <a:pPr marL="285750" indent="-285750">
              <a:buFont typeface="Arial" panose="020B0604020202020204" pitchFamily="34" charset="0"/>
              <a:buChar char="•"/>
            </a:pPr>
            <a:r>
              <a:rPr lang="en-US" sz="1600" dirty="0" smtClean="0">
                <a:solidFill>
                  <a:srgbClr val="000000"/>
                </a:solidFill>
              </a:rPr>
              <a:t>Integrates vendors into DRMS</a:t>
            </a:r>
          </a:p>
          <a:p>
            <a:pPr marL="285750" indent="-285750">
              <a:buFont typeface="Arial" panose="020B0604020202020204" pitchFamily="34" charset="0"/>
              <a:buChar char="•"/>
            </a:pPr>
            <a:endParaRPr lang="en-US" sz="1000" dirty="0">
              <a:solidFill>
                <a:srgbClr val="000000"/>
              </a:solidFill>
            </a:endParaRPr>
          </a:p>
          <a:p>
            <a:pPr marL="285750" indent="-285750">
              <a:buFont typeface="Arial" panose="020B0604020202020204" pitchFamily="34" charset="0"/>
              <a:buChar char="•"/>
            </a:pPr>
            <a:r>
              <a:rPr lang="en-US" sz="1600" dirty="0" smtClean="0">
                <a:solidFill>
                  <a:srgbClr val="000000"/>
                </a:solidFill>
              </a:rPr>
              <a:t>Year-round DR: summer peak reduction, spring solar time shifting, fall/winter renewable integration</a:t>
            </a:r>
          </a:p>
          <a:p>
            <a:pPr marL="285750" indent="-285750">
              <a:buFont typeface="Arial" panose="020B0604020202020204" pitchFamily="34" charset="0"/>
              <a:buChar char="•"/>
            </a:pPr>
            <a:endParaRPr lang="en-US" sz="1000" dirty="0" smtClean="0">
              <a:solidFill>
                <a:srgbClr val="000000"/>
              </a:solidFill>
            </a:endParaRPr>
          </a:p>
          <a:p>
            <a:pPr marL="285750" indent="-285750">
              <a:buFont typeface="Arial" panose="020B0604020202020204" pitchFamily="34" charset="0"/>
              <a:buChar char="•"/>
            </a:pPr>
            <a:r>
              <a:rPr lang="en-US" sz="1600" dirty="0" smtClean="0">
                <a:solidFill>
                  <a:srgbClr val="000000"/>
                </a:solidFill>
              </a:rPr>
              <a:t>Filed at end of August in the 2019/2020 DSM Plan</a:t>
            </a:r>
            <a:endParaRPr lang="en-US" sz="1000" dirty="0">
              <a:solidFill>
                <a:srgbClr val="000000"/>
              </a:solidFill>
            </a:endParaRPr>
          </a:p>
        </p:txBody>
      </p:sp>
      <p:cxnSp>
        <p:nvCxnSpPr>
          <p:cNvPr id="26" name="Straight Connector 25"/>
          <p:cNvCxnSpPr/>
          <p:nvPr/>
        </p:nvCxnSpPr>
        <p:spPr>
          <a:xfrm>
            <a:off x="3505200" y="2006598"/>
            <a:ext cx="22565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62000" y="2006598"/>
            <a:ext cx="22565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62000" y="1308098"/>
            <a:ext cx="2256504" cy="508000"/>
          </a:xfrm>
          <a:prstGeom prst="rect">
            <a:avLst/>
          </a:prstGeom>
        </p:spPr>
        <p:txBody>
          <a:bodyPr vert="horz" wrap="square" lIns="91440" tIns="45720" rIns="91440" bIns="45720" rtlCol="0" anchor="ctr">
            <a:normAutofit/>
          </a:bodyPr>
          <a:lstStyle/>
          <a:p>
            <a:pPr algn="ctr"/>
            <a:r>
              <a:rPr lang="en-US" b="1" dirty="0" smtClean="0">
                <a:solidFill>
                  <a:srgbClr val="000000"/>
                </a:solidFill>
              </a:rPr>
              <a:t>Objectives</a:t>
            </a:r>
          </a:p>
        </p:txBody>
      </p:sp>
      <p:sp>
        <p:nvSpPr>
          <p:cNvPr id="29" name="TextBox 28"/>
          <p:cNvSpPr txBox="1"/>
          <p:nvPr/>
        </p:nvSpPr>
        <p:spPr>
          <a:xfrm>
            <a:off x="800100" y="2006598"/>
            <a:ext cx="2180304" cy="2032000"/>
          </a:xfrm>
          <a:prstGeom prst="rect">
            <a:avLst/>
          </a:prstGeom>
        </p:spPr>
        <p:txBody>
          <a:bodyPr vert="horz" wrap="square" lIns="91440" tIns="45720" rIns="91440" bIns="45720" rtlCol="0" anchor="t">
            <a:noAutofit/>
          </a:bodyPr>
          <a:lstStyle/>
          <a:p>
            <a:pPr marL="285750" indent="-285750">
              <a:buFont typeface="Arial" panose="020B0604020202020204" pitchFamily="34" charset="0"/>
              <a:buChar char="•"/>
            </a:pPr>
            <a:r>
              <a:rPr lang="en-US" sz="1600" dirty="0" smtClean="0">
                <a:solidFill>
                  <a:srgbClr val="000000"/>
                </a:solidFill>
              </a:rPr>
              <a:t>Integrate batteries into utility systems</a:t>
            </a:r>
          </a:p>
          <a:p>
            <a:pPr marL="285750" indent="-285750">
              <a:buFont typeface="Arial" panose="020B0604020202020204" pitchFamily="34" charset="0"/>
              <a:buChar char="•"/>
            </a:pPr>
            <a:endParaRPr lang="en-US" sz="1000" dirty="0">
              <a:solidFill>
                <a:srgbClr val="000000"/>
              </a:solidFill>
            </a:endParaRPr>
          </a:p>
          <a:p>
            <a:pPr marL="285750" indent="-285750">
              <a:buFont typeface="Arial" panose="020B0604020202020204" pitchFamily="34" charset="0"/>
              <a:buChar char="•"/>
            </a:pPr>
            <a:r>
              <a:rPr lang="en-US" sz="1600" dirty="0" smtClean="0">
                <a:solidFill>
                  <a:srgbClr val="000000"/>
                </a:solidFill>
              </a:rPr>
              <a:t>Test battery availability and performance</a:t>
            </a:r>
          </a:p>
          <a:p>
            <a:pPr marL="285750" indent="-285750">
              <a:buFont typeface="Arial" panose="020B0604020202020204" pitchFamily="34" charset="0"/>
              <a:buChar char="•"/>
            </a:pPr>
            <a:endParaRPr lang="en-US" sz="1000" dirty="0">
              <a:solidFill>
                <a:srgbClr val="000000"/>
              </a:solidFill>
            </a:endParaRPr>
          </a:p>
          <a:p>
            <a:pPr marL="285750" indent="-285750">
              <a:buFont typeface="Arial" panose="020B0604020202020204" pitchFamily="34" charset="0"/>
              <a:buChar char="•"/>
            </a:pPr>
            <a:r>
              <a:rPr lang="en-US" sz="1600" dirty="0" smtClean="0">
                <a:solidFill>
                  <a:srgbClr val="000000"/>
                </a:solidFill>
              </a:rPr>
              <a:t>Evaluate customer preferences</a:t>
            </a:r>
          </a:p>
          <a:p>
            <a:pPr marL="285750" indent="-285750">
              <a:buFont typeface="Arial" panose="020B0604020202020204" pitchFamily="34" charset="0"/>
              <a:buChar char="•"/>
            </a:pPr>
            <a:endParaRPr lang="en-US" sz="1000" dirty="0">
              <a:solidFill>
                <a:srgbClr val="000000"/>
              </a:solidFill>
            </a:endParaRPr>
          </a:p>
        </p:txBody>
      </p:sp>
      <p:sp>
        <p:nvSpPr>
          <p:cNvPr id="18" name="Text Placeholder 3"/>
          <p:cNvSpPr>
            <a:spLocks noGrp="1"/>
          </p:cNvSpPr>
          <p:nvPr>
            <p:ph type="body" sz="quarter" idx="11"/>
          </p:nvPr>
        </p:nvSpPr>
        <p:spPr/>
        <p:txBody>
          <a:bodyPr/>
          <a:lstStyle/>
          <a:p>
            <a:r>
              <a:rPr lang="en-US" dirty="0" smtClean="0"/>
              <a:t>Combined Stakeholder </a:t>
            </a:r>
            <a:r>
              <a:rPr lang="en-US" dirty="0"/>
              <a:t>Group</a:t>
            </a:r>
          </a:p>
        </p:txBody>
      </p:sp>
      <p:sp>
        <p:nvSpPr>
          <p:cNvPr id="19"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36</a:t>
            </a:fld>
            <a:endParaRPr lang="en-US" b="1" dirty="0">
              <a:solidFill>
                <a:schemeClr val="bg1"/>
              </a:solidFill>
            </a:endParaRPr>
          </a:p>
        </p:txBody>
      </p:sp>
    </p:spTree>
    <p:extLst>
      <p:ext uri="{BB962C8B-B14F-4D97-AF65-F5344CB8AC3E}">
        <p14:creationId xmlns:p14="http://schemas.microsoft.com/office/powerpoint/2010/main" val="531369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094522"/>
            <a:ext cx="6934200" cy="1587500"/>
          </a:xfrm>
        </p:spPr>
        <p:txBody>
          <a:bodyPr>
            <a:normAutofit/>
          </a:bodyPr>
          <a:lstStyle/>
          <a:p>
            <a:pPr marL="0" indent="0">
              <a:buNone/>
            </a:pPr>
            <a:r>
              <a:rPr lang="en-US" sz="1600" b="1" dirty="0"/>
              <a:t>Using energy efficiency and demand response to defer or avoid the need to invest in a traditional distribution solution (e.g., transformer)</a:t>
            </a:r>
          </a:p>
        </p:txBody>
      </p:sp>
      <p:sp>
        <p:nvSpPr>
          <p:cNvPr id="3" name="Title 2"/>
          <p:cNvSpPr>
            <a:spLocks noGrp="1"/>
          </p:cNvSpPr>
          <p:nvPr>
            <p:ph type="title"/>
          </p:nvPr>
        </p:nvSpPr>
        <p:spPr/>
        <p:txBody>
          <a:bodyPr/>
          <a:lstStyle/>
          <a:p>
            <a:r>
              <a:rPr lang="en-US" sz="2400" dirty="0" smtClean="0">
                <a:solidFill>
                  <a:srgbClr val="D81E05"/>
                </a:solidFill>
              </a:rPr>
              <a:t>Geo-targeting (DSM)</a:t>
            </a:r>
            <a:endParaRPr lang="en-US" sz="2400" dirty="0">
              <a:solidFill>
                <a:srgbClr val="D81E05"/>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8503" y="1651155"/>
            <a:ext cx="444766" cy="389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1937059" y="2330370"/>
            <a:ext cx="535577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908043" y="1908549"/>
            <a:ext cx="2761716"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239172" y="2189763"/>
            <a:ext cx="533766" cy="276999"/>
          </a:xfrm>
          <a:prstGeom prst="rect">
            <a:avLst/>
          </a:prstGeom>
          <a:solidFill>
            <a:schemeClr val="bg1"/>
          </a:solidFill>
        </p:spPr>
        <p:txBody>
          <a:bodyPr wrap="square" rtlCol="0">
            <a:spAutoFit/>
          </a:bodyPr>
          <a:lstStyle/>
          <a:p>
            <a:pPr algn="ctr"/>
            <a:r>
              <a:rPr lang="en-US" sz="1200" dirty="0"/>
              <a:t>2019</a:t>
            </a:r>
          </a:p>
        </p:txBody>
      </p:sp>
      <p:cxnSp>
        <p:nvCxnSpPr>
          <p:cNvPr id="8" name="Straight Arrow Connector 7"/>
          <p:cNvCxnSpPr/>
          <p:nvPr/>
        </p:nvCxnSpPr>
        <p:spPr>
          <a:xfrm>
            <a:off x="6679487" y="1916655"/>
            <a:ext cx="0" cy="28121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72938" y="2632766"/>
            <a:ext cx="856034" cy="261610"/>
          </a:xfrm>
          <a:prstGeom prst="rect">
            <a:avLst/>
          </a:prstGeom>
          <a:solidFill>
            <a:schemeClr val="bg1"/>
          </a:solidFill>
        </p:spPr>
        <p:txBody>
          <a:bodyPr wrap="square" rtlCol="0">
            <a:spAutoFit/>
          </a:bodyPr>
          <a:lstStyle/>
          <a:p>
            <a:pPr algn="ctr"/>
            <a:r>
              <a:rPr lang="en-US" sz="1100" b="1" i="1" dirty="0"/>
              <a:t>Invest</a:t>
            </a:r>
          </a:p>
        </p:txBody>
      </p:sp>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6233" y="2850895"/>
            <a:ext cx="318934" cy="402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743201" y="2818348"/>
            <a:ext cx="1011435" cy="4836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3641160" y="2189763"/>
            <a:ext cx="533766" cy="276999"/>
          </a:xfrm>
          <a:prstGeom prst="rect">
            <a:avLst/>
          </a:prstGeom>
          <a:solidFill>
            <a:schemeClr val="bg1"/>
          </a:solidFill>
        </p:spPr>
        <p:txBody>
          <a:bodyPr wrap="square" rtlCol="0">
            <a:spAutoFit/>
          </a:bodyPr>
          <a:lstStyle/>
          <a:p>
            <a:pPr algn="ctr"/>
            <a:r>
              <a:rPr lang="en-US" sz="1200" dirty="0"/>
              <a:t>2020</a:t>
            </a:r>
          </a:p>
        </p:txBody>
      </p:sp>
      <p:sp>
        <p:nvSpPr>
          <p:cNvPr id="14" name="TextBox 13"/>
          <p:cNvSpPr txBox="1"/>
          <p:nvPr/>
        </p:nvSpPr>
        <p:spPr>
          <a:xfrm>
            <a:off x="5043148" y="2189763"/>
            <a:ext cx="533766" cy="276999"/>
          </a:xfrm>
          <a:prstGeom prst="rect">
            <a:avLst/>
          </a:prstGeom>
          <a:solidFill>
            <a:schemeClr val="bg1"/>
          </a:solidFill>
        </p:spPr>
        <p:txBody>
          <a:bodyPr wrap="square" rtlCol="0">
            <a:spAutoFit/>
          </a:bodyPr>
          <a:lstStyle/>
          <a:p>
            <a:pPr algn="ctr"/>
            <a:r>
              <a:rPr lang="en-US" sz="1200" dirty="0"/>
              <a:t>2021</a:t>
            </a:r>
          </a:p>
        </p:txBody>
      </p:sp>
      <p:sp>
        <p:nvSpPr>
          <p:cNvPr id="15" name="TextBox 14"/>
          <p:cNvSpPr txBox="1"/>
          <p:nvPr/>
        </p:nvSpPr>
        <p:spPr>
          <a:xfrm>
            <a:off x="6445135" y="2189763"/>
            <a:ext cx="533766" cy="276999"/>
          </a:xfrm>
          <a:prstGeom prst="rect">
            <a:avLst/>
          </a:prstGeom>
          <a:solidFill>
            <a:schemeClr val="bg1"/>
          </a:solidFill>
        </p:spPr>
        <p:txBody>
          <a:bodyPr wrap="square" rtlCol="0">
            <a:spAutoFit/>
          </a:bodyPr>
          <a:lstStyle/>
          <a:p>
            <a:pPr algn="ctr"/>
            <a:r>
              <a:rPr lang="en-US" sz="1200" dirty="0"/>
              <a:t>2022</a:t>
            </a:r>
          </a:p>
        </p:txBody>
      </p:sp>
      <p:sp>
        <p:nvSpPr>
          <p:cNvPr id="16" name="Left Brace 15"/>
          <p:cNvSpPr/>
          <p:nvPr/>
        </p:nvSpPr>
        <p:spPr>
          <a:xfrm rot="16200000">
            <a:off x="3088201" y="1641177"/>
            <a:ext cx="264421" cy="177461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TextBox 17"/>
          <p:cNvSpPr txBox="1"/>
          <p:nvPr/>
        </p:nvSpPr>
        <p:spPr>
          <a:xfrm>
            <a:off x="838201" y="3619500"/>
            <a:ext cx="3269517" cy="1587500"/>
          </a:xfrm>
          <a:prstGeom prst="rect">
            <a:avLst/>
          </a:prstGeom>
        </p:spPr>
        <p:txBody>
          <a:bodyPr vert="horz" wrap="square" lIns="91440" tIns="45720" rIns="91440" bIns="45720" rtlCol="0" anchor="ctr">
            <a:normAutofit/>
          </a:bodyPr>
          <a:lstStyle/>
          <a:p>
            <a:endParaRPr lang="en-US" dirty="0"/>
          </a:p>
        </p:txBody>
      </p:sp>
      <p:sp>
        <p:nvSpPr>
          <p:cNvPr id="19" name="TextBox 18"/>
          <p:cNvSpPr txBox="1"/>
          <p:nvPr/>
        </p:nvSpPr>
        <p:spPr>
          <a:xfrm>
            <a:off x="533400" y="3365500"/>
            <a:ext cx="7772400" cy="1968500"/>
          </a:xfrm>
          <a:prstGeom prst="rect">
            <a:avLst/>
          </a:prstGeom>
        </p:spPr>
        <p:txBody>
          <a:bodyPr vert="horz" wrap="square" lIns="91440" tIns="45720" rIns="91440" bIns="45720" rtlCol="0" anchor="t">
            <a:normAutofit fontScale="85000" lnSpcReduction="20000"/>
          </a:bodyPr>
          <a:lstStyle/>
          <a:p>
            <a:r>
              <a:rPr lang="en-US" sz="2000" b="1" dirty="0" smtClean="0">
                <a:latin typeface="Arial" panose="020B0604020202020204" pitchFamily="34" charset="0"/>
                <a:cs typeface="Arial" panose="020B0604020202020204" pitchFamily="34" charset="0"/>
              </a:rPr>
              <a:t>Current Status</a:t>
            </a:r>
            <a:endParaRPr lang="en-US" sz="2000" b="1" dirty="0">
              <a:latin typeface="Arial" panose="020B0604020202020204" pitchFamily="34" charset="0"/>
              <a:cs typeface="Arial" panose="020B0604020202020204" pitchFamily="34" charset="0"/>
            </a:endParaRPr>
          </a:p>
          <a:p>
            <a:pPr marL="285750" lvl="1"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Filing geo-targeting pilot in 2019/2020 DSM Plan</a:t>
            </a:r>
            <a:endParaRPr lang="en-US" altLang="en-US" sz="1600" i="1" dirty="0">
              <a:latin typeface="Arial" panose="020B0604020202020204" pitchFamily="34" charset="0"/>
              <a:cs typeface="Arial" panose="020B0604020202020204" pitchFamily="34" charset="0"/>
            </a:endParaRPr>
          </a:p>
          <a:p>
            <a:pPr marL="280987" lvl="1"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Focuses on deferring new transformer and feeder </a:t>
            </a:r>
          </a:p>
          <a:p>
            <a:pPr marL="280987" lvl="1"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Targets Kendrick feeder located in Lakewood/Rooney Valley area</a:t>
            </a:r>
          </a:p>
          <a:p>
            <a:pPr marL="280987" lvl="1"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Uses demand reduction from three sources:</a:t>
            </a:r>
          </a:p>
          <a:p>
            <a:pPr marL="738187" lvl="2"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Existing residential DR </a:t>
            </a:r>
          </a:p>
          <a:p>
            <a:pPr marL="738187" lvl="2"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Energy efficiency (EE) and DR through programs targeted at new construction in Rooney Valley</a:t>
            </a:r>
          </a:p>
          <a:p>
            <a:pPr marL="738187" lvl="2" indent="-285750">
              <a:buSzPct val="100000"/>
              <a:buFont typeface="Arial" panose="020B0604020202020204" pitchFamily="34" charset="0"/>
              <a:buChar char="•"/>
            </a:pPr>
            <a:r>
              <a:rPr lang="en-US" altLang="en-US" sz="1600" dirty="0" smtClean="0">
                <a:latin typeface="Arial" panose="020B0604020202020204" pitchFamily="34" charset="0"/>
                <a:cs typeface="Arial" panose="020B0604020202020204" pitchFamily="34" charset="0"/>
              </a:rPr>
              <a:t>New EE and DR targeted at existing homes, acquired during a concentrated community-based marketing campaign carried out in 2020</a:t>
            </a:r>
            <a:endParaRPr lang="en-US" altLang="en-US" sz="1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6152" name="Picture 8" descr="Image result for air conditioner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66954" y="2837923"/>
            <a:ext cx="533400" cy="444500"/>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37</a:t>
            </a:fld>
            <a:endParaRPr lang="en-US" b="1" dirty="0">
              <a:solidFill>
                <a:schemeClr val="bg1"/>
              </a:solidFill>
            </a:endParaRPr>
          </a:p>
        </p:txBody>
      </p:sp>
    </p:spTree>
    <p:extLst>
      <p:ext uri="{BB962C8B-B14F-4D97-AF65-F5344CB8AC3E}">
        <p14:creationId xmlns:p14="http://schemas.microsoft.com/office/powerpoint/2010/main" val="1865625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17500"/>
            <a:ext cx="8610600" cy="731816"/>
          </a:xfrm>
        </p:spPr>
        <p:txBody>
          <a:bodyPr/>
          <a:lstStyle/>
          <a:p>
            <a:r>
              <a:rPr lang="en-US" sz="2400" b="1" dirty="0" smtClean="0"/>
              <a:t>Renewable*Connect Post-Enrollment Survey</a:t>
            </a:r>
            <a:endParaRPr lang="en-US" sz="2400" b="1" dirty="0"/>
          </a:p>
        </p:txBody>
      </p:sp>
      <p:sp>
        <p:nvSpPr>
          <p:cNvPr id="10" name="TextBox 9"/>
          <p:cNvSpPr txBox="1"/>
          <p:nvPr/>
        </p:nvSpPr>
        <p:spPr>
          <a:xfrm>
            <a:off x="7391400" y="3175000"/>
            <a:ext cx="990600" cy="317500"/>
          </a:xfrm>
          <a:prstGeom prst="rect">
            <a:avLst/>
          </a:prstGeom>
        </p:spPr>
        <p:txBody>
          <a:bodyPr vert="horz" wrap="square" lIns="91440" tIns="45720" rIns="91440" bIns="45720" rtlCol="0" anchor="ctr">
            <a:normAutofit fontScale="92500" lnSpcReduction="20000"/>
          </a:bodyPr>
          <a:lstStyle/>
          <a:p>
            <a:endParaRPr lang="en-US" dirty="0" smtClean="0"/>
          </a:p>
        </p:txBody>
      </p:sp>
      <p:sp>
        <p:nvSpPr>
          <p:cNvPr id="15" name="Rectangle 14"/>
          <p:cNvSpPr/>
          <p:nvPr/>
        </p:nvSpPr>
        <p:spPr>
          <a:xfrm>
            <a:off x="5029200" y="2413593"/>
            <a:ext cx="271662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latin typeface="Arial" panose="020B0604020202020204" pitchFamily="34" charset="0"/>
                <a:cs typeface="Arial" panose="020B0604020202020204" pitchFamily="34" charset="0"/>
              </a:rPr>
              <a:t>Colorado Residential Customers Who Enrolled in Renewable*Connect® and Responded to Our Survey</a:t>
            </a:r>
          </a:p>
          <a:p>
            <a:pPr algn="ctr"/>
            <a:endParaRPr lang="en-US" sz="1400" b="1" dirty="0" smtClean="0">
              <a:solidFill>
                <a:schemeClr val="tx1"/>
              </a:solidFill>
              <a:latin typeface="Arial" panose="020B0604020202020204" pitchFamily="34" charset="0"/>
              <a:cs typeface="Arial" panose="020B0604020202020204" pitchFamily="34" charset="0"/>
            </a:endParaRPr>
          </a:p>
          <a:p>
            <a:pPr algn="ctr"/>
            <a:endParaRPr lang="en-US" sz="1400" b="1" dirty="0">
              <a:solidFill>
                <a:schemeClr val="tx1"/>
              </a:solidFill>
              <a:latin typeface="Arial" panose="020B0604020202020204" pitchFamily="34" charset="0"/>
              <a:cs typeface="Arial" panose="020B0604020202020204" pitchFamily="34" charset="0"/>
            </a:endParaRPr>
          </a:p>
          <a:p>
            <a:pPr algn="ctr"/>
            <a:r>
              <a:rPr lang="en-US" sz="1400" dirty="0" smtClean="0">
                <a:solidFill>
                  <a:schemeClr val="tx1"/>
                </a:solidFill>
                <a:latin typeface="Arial" panose="020B0604020202020204" pitchFamily="34" charset="0"/>
                <a:cs typeface="Arial" panose="020B0604020202020204" pitchFamily="34" charset="0"/>
              </a:rPr>
              <a:t>610</a:t>
            </a:r>
          </a:p>
          <a:p>
            <a:pPr algn="ctr"/>
            <a:endParaRPr lang="en-US" sz="1400" b="1" dirty="0">
              <a:solidFill>
                <a:schemeClr val="tx1"/>
              </a:solidFill>
            </a:endParaRPr>
          </a:p>
          <a:p>
            <a:pPr algn="ctr"/>
            <a:endParaRPr lang="en-US" b="1" dirty="0" smtClean="0">
              <a:solidFill>
                <a:schemeClr val="tx1"/>
              </a:solidFill>
            </a:endParaRPr>
          </a:p>
        </p:txBody>
      </p:sp>
      <p:sp>
        <p:nvSpPr>
          <p:cNvPr id="4" name="Rectangle 3"/>
          <p:cNvSpPr/>
          <p:nvPr/>
        </p:nvSpPr>
        <p:spPr>
          <a:xfrm>
            <a:off x="609600" y="2413000"/>
            <a:ext cx="3404190" cy="2730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latin typeface="Arial" panose="020B0604020202020204" pitchFamily="34" charset="0"/>
                <a:cs typeface="Arial" panose="020B0604020202020204" pitchFamily="34" charset="0"/>
              </a:rPr>
              <a:t>Survey launch</a:t>
            </a:r>
            <a:r>
              <a:rPr lang="en-US" sz="1400" dirty="0" smtClean="0">
                <a:solidFill>
                  <a:schemeClr val="tx1"/>
                </a:solidFill>
                <a:latin typeface="Arial" panose="020B0604020202020204" pitchFamily="34" charset="0"/>
                <a:cs typeface="Arial" panose="020B0604020202020204" pitchFamily="34" charset="0"/>
              </a:rPr>
              <a:t>:  June 4, 2018</a:t>
            </a:r>
          </a:p>
          <a:p>
            <a:pPr algn="ctr"/>
            <a:r>
              <a:rPr lang="en-US" sz="1400" b="1" dirty="0" smtClean="0">
                <a:solidFill>
                  <a:schemeClr val="tx1"/>
                </a:solidFill>
                <a:latin typeface="Arial" panose="020B0604020202020204" pitchFamily="34" charset="0"/>
                <a:cs typeface="Arial" panose="020B0604020202020204" pitchFamily="34" charset="0"/>
              </a:rPr>
              <a:t>Survey closed:  </a:t>
            </a:r>
            <a:r>
              <a:rPr lang="en-US" sz="1400" dirty="0" smtClean="0">
                <a:solidFill>
                  <a:schemeClr val="tx1"/>
                </a:solidFill>
                <a:latin typeface="Arial" panose="020B0604020202020204" pitchFamily="34" charset="0"/>
                <a:cs typeface="Arial" panose="020B0604020202020204" pitchFamily="34" charset="0"/>
              </a:rPr>
              <a:t>July 27, 2018</a:t>
            </a:r>
          </a:p>
          <a:p>
            <a:pPr algn="ctr"/>
            <a:endParaRPr lang="en-US" sz="1400" dirty="0">
              <a:solidFill>
                <a:schemeClr val="tx1"/>
              </a:solidFill>
              <a:latin typeface="Arial" panose="020B0604020202020204" pitchFamily="34" charset="0"/>
              <a:cs typeface="Arial" panose="020B0604020202020204" pitchFamily="34" charset="0"/>
            </a:endParaRPr>
          </a:p>
          <a:p>
            <a:pPr algn="ctr"/>
            <a:endParaRPr lang="en-US" sz="1400" dirty="0">
              <a:solidFill>
                <a:schemeClr val="tx1"/>
              </a:solidFill>
              <a:latin typeface="Arial" panose="020B0604020202020204" pitchFamily="34" charset="0"/>
              <a:cs typeface="Arial" panose="020B0604020202020204" pitchFamily="34" charset="0"/>
            </a:endParaRPr>
          </a:p>
          <a:p>
            <a:pPr algn="ctr"/>
            <a:r>
              <a:rPr lang="en-US" sz="1400" b="1" dirty="0" smtClean="0">
                <a:solidFill>
                  <a:schemeClr val="tx1"/>
                </a:solidFill>
                <a:latin typeface="Arial" panose="020B0604020202020204" pitchFamily="34" charset="0"/>
                <a:cs typeface="Arial" panose="020B0604020202020204" pitchFamily="34" charset="0"/>
              </a:rPr>
              <a:t>Number of emails sent</a:t>
            </a:r>
            <a:r>
              <a:rPr lang="en-US" sz="1400" dirty="0" smtClean="0">
                <a:solidFill>
                  <a:schemeClr val="tx1"/>
                </a:solidFill>
                <a:latin typeface="Arial" panose="020B0604020202020204" pitchFamily="34" charset="0"/>
                <a:cs typeface="Arial" panose="020B0604020202020204" pitchFamily="34" charset="0"/>
              </a:rPr>
              <a:t>:  </a:t>
            </a:r>
          </a:p>
          <a:p>
            <a:pPr algn="ctr"/>
            <a:r>
              <a:rPr lang="en-US" sz="1400" dirty="0" smtClean="0">
                <a:solidFill>
                  <a:schemeClr val="tx1"/>
                </a:solidFill>
                <a:latin typeface="Arial" panose="020B0604020202020204" pitchFamily="34" charset="0"/>
                <a:cs typeface="Arial" panose="020B0604020202020204" pitchFamily="34" charset="0"/>
              </a:rPr>
              <a:t>3,186</a:t>
            </a:r>
          </a:p>
          <a:p>
            <a:pPr algn="ctr"/>
            <a:endParaRPr lang="en-US" sz="1400" dirty="0" smtClean="0">
              <a:solidFill>
                <a:schemeClr val="tx1"/>
              </a:solidFill>
              <a:latin typeface="Arial" panose="020B0604020202020204" pitchFamily="34" charset="0"/>
              <a:cs typeface="Arial" panose="020B0604020202020204" pitchFamily="34" charset="0"/>
            </a:endParaRPr>
          </a:p>
          <a:p>
            <a:pPr algn="ctr"/>
            <a:r>
              <a:rPr lang="en-US" sz="1400" b="1" dirty="0" smtClean="0">
                <a:solidFill>
                  <a:schemeClr val="tx1"/>
                </a:solidFill>
                <a:latin typeface="Arial" panose="020B0604020202020204" pitchFamily="34" charset="0"/>
                <a:cs typeface="Arial" panose="020B0604020202020204" pitchFamily="34" charset="0"/>
              </a:rPr>
              <a:t>Response Rate:</a:t>
            </a:r>
          </a:p>
          <a:p>
            <a:pPr algn="ctr"/>
            <a:r>
              <a:rPr lang="en-US" sz="1400" dirty="0" smtClean="0">
                <a:solidFill>
                  <a:schemeClr val="tx1"/>
                </a:solidFill>
                <a:latin typeface="Arial" panose="020B0604020202020204" pitchFamily="34" charset="0"/>
                <a:cs typeface="Arial" panose="020B0604020202020204" pitchFamily="34" charset="0"/>
              </a:rPr>
              <a:t>19%</a:t>
            </a:r>
            <a:endParaRPr lang="en-US" sz="1400"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endParaRPr>
          </a:p>
          <a:p>
            <a:pPr algn="ctr"/>
            <a:endParaRPr lang="en-US" dirty="0">
              <a:solidFill>
                <a:schemeClr val="tx1"/>
              </a:solidFill>
            </a:endParaRPr>
          </a:p>
        </p:txBody>
      </p:sp>
      <p:sp>
        <p:nvSpPr>
          <p:cNvPr id="5" name="TextBox 4"/>
          <p:cNvSpPr txBox="1"/>
          <p:nvPr/>
        </p:nvSpPr>
        <p:spPr>
          <a:xfrm>
            <a:off x="4495800" y="1206500"/>
            <a:ext cx="2514600" cy="571500"/>
          </a:xfrm>
          <a:prstGeom prst="rect">
            <a:avLst/>
          </a:prstGeom>
        </p:spPr>
        <p:txBody>
          <a:bodyPr vert="horz" wrap="square" lIns="91440" tIns="45720" rIns="91440" bIns="45720" rtlCol="0" anchor="ctr">
            <a:normAutofit/>
          </a:bodyPr>
          <a:lstStyle/>
          <a:p>
            <a:endParaRPr lang="en-US" dirty="0" smtClean="0"/>
          </a:p>
        </p:txBody>
      </p:sp>
      <p:sp>
        <p:nvSpPr>
          <p:cNvPr id="6" name="Rectangle 5"/>
          <p:cNvSpPr/>
          <p:nvPr/>
        </p:nvSpPr>
        <p:spPr>
          <a:xfrm>
            <a:off x="609600" y="1667007"/>
            <a:ext cx="3943131" cy="369332"/>
          </a:xfrm>
          <a:prstGeom prst="rect">
            <a:avLst/>
          </a:prstGeom>
        </p:spPr>
        <p:txBody>
          <a:bodyPr wrap="none">
            <a:spAutoFit/>
          </a:bodyPr>
          <a:lstStyle/>
          <a:p>
            <a:r>
              <a:rPr lang="en-US" b="1" dirty="0"/>
              <a:t>Methodology:  Online Customer Survey</a:t>
            </a:r>
          </a:p>
        </p:txBody>
      </p:sp>
      <p:sp>
        <p:nvSpPr>
          <p:cNvPr id="9"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38</a:t>
            </a:fld>
            <a:endParaRPr lang="en-US" b="1" dirty="0">
              <a:solidFill>
                <a:schemeClr val="bg1"/>
              </a:solidFill>
            </a:endParaRPr>
          </a:p>
        </p:txBody>
      </p:sp>
    </p:spTree>
    <p:extLst>
      <p:ext uri="{BB962C8B-B14F-4D97-AF65-F5344CB8AC3E}">
        <p14:creationId xmlns:p14="http://schemas.microsoft.com/office/powerpoint/2010/main" val="28480490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90920"/>
            <a:ext cx="8839200" cy="725081"/>
          </a:xfrm>
        </p:spPr>
        <p:txBody>
          <a:bodyPr/>
          <a:lstStyle/>
          <a:p>
            <a:r>
              <a:rPr lang="en-US" sz="2400" dirty="0">
                <a:solidFill>
                  <a:srgbClr val="D81E05"/>
                </a:solidFill>
              </a:rPr>
              <a:t>Renewable*Connect Post-Enrollment Survey</a:t>
            </a:r>
          </a:p>
        </p:txBody>
      </p:sp>
      <p:sp>
        <p:nvSpPr>
          <p:cNvPr id="6" name="Rectangle 5"/>
          <p:cNvSpPr/>
          <p:nvPr/>
        </p:nvSpPr>
        <p:spPr>
          <a:xfrm>
            <a:off x="7529623" y="4941186"/>
            <a:ext cx="1219200" cy="25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N=601</a:t>
            </a:r>
            <a:endParaRPr lang="en-US" sz="1050" dirty="0">
              <a:solidFill>
                <a:schemeClr val="tx1"/>
              </a:solidFill>
            </a:endParaRPr>
          </a:p>
        </p:txBody>
      </p:sp>
      <p:sp>
        <p:nvSpPr>
          <p:cNvPr id="8" name="TextBox 7"/>
          <p:cNvSpPr txBox="1"/>
          <p:nvPr/>
        </p:nvSpPr>
        <p:spPr>
          <a:xfrm>
            <a:off x="914400" y="5207000"/>
            <a:ext cx="6629400" cy="317500"/>
          </a:xfrm>
          <a:prstGeom prst="rect">
            <a:avLst/>
          </a:prstGeom>
        </p:spPr>
        <p:txBody>
          <a:bodyPr vert="horz" wrap="square" lIns="91440" tIns="45720" rIns="91440" bIns="45720" rtlCol="0" anchor="ctr">
            <a:noAutofit/>
          </a:bodyPr>
          <a:lstStyle/>
          <a:p>
            <a:r>
              <a:rPr lang="en-US" sz="1000" i="1" dirty="0" smtClean="0">
                <a:latin typeface="Arial" panose="020B0604020202020204" pitchFamily="34" charset="0"/>
                <a:ea typeface="Verdana" panose="020B0604030504040204" pitchFamily="34" charset="0"/>
                <a:cs typeface="Arial" panose="020B0604020202020204" pitchFamily="34" charset="0"/>
              </a:rPr>
              <a:t>Q. </a:t>
            </a:r>
            <a:r>
              <a:rPr lang="en-US" sz="1000" i="1" dirty="0">
                <a:latin typeface="Arial" panose="020B0604020202020204" pitchFamily="34" charset="0"/>
                <a:cs typeface="Arial" panose="020B0604020202020204" pitchFamily="34" charset="0"/>
              </a:rPr>
              <a:t>How important an issue do you believe early coal plant retirement is?</a:t>
            </a:r>
            <a:endParaRPr lang="en-US" sz="1000" i="1" dirty="0" smtClean="0">
              <a:latin typeface="Arial" panose="020B0604020202020204" pitchFamily="34" charset="0"/>
              <a:ea typeface="Verdana" panose="020B0604030504040204" pitchFamily="34" charset="0"/>
              <a:cs typeface="Arial" panose="020B0604020202020204" pitchFamily="34" charset="0"/>
            </a:endParaRPr>
          </a:p>
        </p:txBody>
      </p:sp>
      <p:sp>
        <p:nvSpPr>
          <p:cNvPr id="2" name="TextBox 1"/>
          <p:cNvSpPr txBox="1"/>
          <p:nvPr/>
        </p:nvSpPr>
        <p:spPr>
          <a:xfrm>
            <a:off x="7086601" y="4762500"/>
            <a:ext cx="443023" cy="305686"/>
          </a:xfrm>
          <a:prstGeom prst="rect">
            <a:avLst/>
          </a:prstGeom>
        </p:spPr>
        <p:txBody>
          <a:bodyPr vert="horz" wrap="square" lIns="91440" tIns="45720" rIns="91440" bIns="45720" rtlCol="0" anchor="ctr">
            <a:normAutofit fontScale="92500" lnSpcReduction="20000"/>
          </a:bodyPr>
          <a:lstStyle/>
          <a:p>
            <a:endParaRPr lang="en-US" dirty="0" smtClean="0"/>
          </a:p>
        </p:txBody>
      </p:sp>
      <p:graphicFrame>
        <p:nvGraphicFramePr>
          <p:cNvPr id="10" name="Chart 9"/>
          <p:cNvGraphicFramePr>
            <a:graphicFrameLocks/>
          </p:cNvGraphicFramePr>
          <p:nvPr>
            <p:extLst>
              <p:ext uri="{D42A27DB-BD31-4B8C-83A1-F6EECF244321}">
                <p14:modId xmlns:p14="http://schemas.microsoft.com/office/powerpoint/2010/main" val="687274884"/>
              </p:ext>
            </p:extLst>
          </p:nvPr>
        </p:nvGraphicFramePr>
        <p:xfrm>
          <a:off x="2286000" y="1301751"/>
          <a:ext cx="4572000" cy="4063999"/>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152400" y="1143001"/>
            <a:ext cx="8748823" cy="646331"/>
          </a:xfrm>
          <a:prstGeom prst="rect">
            <a:avLst/>
          </a:prstGeom>
        </p:spPr>
        <p:txBody>
          <a:bodyPr wrap="square">
            <a:spAutoFit/>
          </a:bodyPr>
          <a:lstStyle/>
          <a:p>
            <a:r>
              <a:rPr lang="en-US" dirty="0"/>
              <a:t>Seventy-five Percent of Respondents Say Early Coal Retirement is an Important and High Priority Issue</a:t>
            </a:r>
          </a:p>
        </p:txBody>
      </p:sp>
      <p:sp>
        <p:nvSpPr>
          <p:cNvPr id="9"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39</a:t>
            </a:fld>
            <a:endParaRPr lang="en-US" b="1" dirty="0">
              <a:solidFill>
                <a:schemeClr val="bg1"/>
              </a:solidFill>
            </a:endParaRPr>
          </a:p>
        </p:txBody>
      </p:sp>
    </p:spTree>
    <p:extLst>
      <p:ext uri="{BB962C8B-B14F-4D97-AF65-F5344CB8AC3E}">
        <p14:creationId xmlns:p14="http://schemas.microsoft.com/office/powerpoint/2010/main" val="2444599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1544" y="262861"/>
            <a:ext cx="8862456" cy="753139"/>
          </a:xfrm>
        </p:spPr>
        <p:txBody>
          <a:bodyPr/>
          <a:lstStyle/>
          <a:p>
            <a:r>
              <a:rPr lang="en-US" dirty="0"/>
              <a:t>Renewable*Connect Post-Enrollment Survey</a:t>
            </a:r>
          </a:p>
        </p:txBody>
      </p:sp>
      <p:sp>
        <p:nvSpPr>
          <p:cNvPr id="8" name="TextBox 7"/>
          <p:cNvSpPr txBox="1"/>
          <p:nvPr/>
        </p:nvSpPr>
        <p:spPr>
          <a:xfrm>
            <a:off x="914400" y="5207000"/>
            <a:ext cx="6629400" cy="3175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a:t>
            </a:r>
            <a:r>
              <a:rPr lang="en-US" sz="1100" i="1" dirty="0">
                <a:latin typeface="Arial" panose="020B0604020202020204" pitchFamily="34" charset="0"/>
                <a:ea typeface="Verdana" panose="020B0604030504040204" pitchFamily="34" charset="0"/>
                <a:cs typeface="Arial" panose="020B0604020202020204" pitchFamily="34" charset="0"/>
              </a:rPr>
              <a:t>You said you weren’t interested in early coal plant retirement even at no additional cost. Why?</a:t>
            </a:r>
          </a:p>
        </p:txBody>
      </p:sp>
      <p:sp>
        <p:nvSpPr>
          <p:cNvPr id="14" name="TextBox 13"/>
          <p:cNvSpPr txBox="1"/>
          <p:nvPr/>
        </p:nvSpPr>
        <p:spPr>
          <a:xfrm>
            <a:off x="7811386" y="4826000"/>
            <a:ext cx="762000" cy="254000"/>
          </a:xfrm>
          <a:prstGeom prst="rect">
            <a:avLst/>
          </a:prstGeom>
        </p:spPr>
        <p:txBody>
          <a:bodyPr vert="horz" wrap="square" lIns="91440" tIns="45720" rIns="91440" bIns="45720" rtlCol="0" anchor="ctr">
            <a:noAutofit/>
          </a:bodyPr>
          <a:lstStyle/>
          <a:p>
            <a:pPr algn="ctr"/>
            <a:r>
              <a:rPr lang="en-US" sz="1050" dirty="0" smtClean="0"/>
              <a:t>N=26</a:t>
            </a:r>
          </a:p>
        </p:txBody>
      </p:sp>
      <p:graphicFrame>
        <p:nvGraphicFramePr>
          <p:cNvPr id="15" name="Chart 14"/>
          <p:cNvGraphicFramePr>
            <a:graphicFrameLocks/>
          </p:cNvGraphicFramePr>
          <p:nvPr>
            <p:extLst>
              <p:ext uri="{D42A27DB-BD31-4B8C-83A1-F6EECF244321}">
                <p14:modId xmlns:p14="http://schemas.microsoft.com/office/powerpoint/2010/main" val="406233972"/>
              </p:ext>
            </p:extLst>
          </p:nvPr>
        </p:nvGraphicFramePr>
        <p:xfrm>
          <a:off x="533400" y="1555750"/>
          <a:ext cx="81534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304800" y="1143001"/>
            <a:ext cx="8763000" cy="646331"/>
          </a:xfrm>
          <a:prstGeom prst="rect">
            <a:avLst/>
          </a:prstGeom>
        </p:spPr>
        <p:txBody>
          <a:bodyPr wrap="square">
            <a:spAutoFit/>
          </a:bodyPr>
          <a:lstStyle/>
          <a:p>
            <a:r>
              <a:rPr lang="en-US" dirty="0"/>
              <a:t>Only a Few Respondents (26) Were Not Interested in Early Coal Plant Retirement – Even if $0 Cost</a:t>
            </a:r>
          </a:p>
        </p:txBody>
      </p:sp>
      <p:sp>
        <p:nvSpPr>
          <p:cNvPr id="9"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40</a:t>
            </a:fld>
            <a:endParaRPr lang="en-US" b="1" dirty="0">
              <a:solidFill>
                <a:schemeClr val="bg1"/>
              </a:solidFill>
            </a:endParaRPr>
          </a:p>
        </p:txBody>
      </p:sp>
    </p:spTree>
    <p:extLst>
      <p:ext uri="{BB962C8B-B14F-4D97-AF65-F5344CB8AC3E}">
        <p14:creationId xmlns:p14="http://schemas.microsoft.com/office/powerpoint/2010/main" val="40597353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1544" y="262861"/>
            <a:ext cx="8862456" cy="626139"/>
          </a:xfrm>
        </p:spPr>
        <p:txBody>
          <a:bodyPr/>
          <a:lstStyle/>
          <a:p>
            <a:r>
              <a:rPr lang="en-US" sz="2400" dirty="0">
                <a:solidFill>
                  <a:srgbClr val="D81E05"/>
                </a:solidFill>
              </a:rPr>
              <a:t>Renewable*Connect Post-Enrollment Survey</a:t>
            </a:r>
          </a:p>
        </p:txBody>
      </p:sp>
      <p:sp>
        <p:nvSpPr>
          <p:cNvPr id="8" name="TextBox 7"/>
          <p:cNvSpPr txBox="1"/>
          <p:nvPr/>
        </p:nvSpPr>
        <p:spPr>
          <a:xfrm>
            <a:off x="914400" y="5207000"/>
            <a:ext cx="6629400" cy="3175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a:t>
            </a:r>
            <a:r>
              <a:rPr lang="en-US" sz="1100" i="1" dirty="0">
                <a:latin typeface="Arial" panose="020B0604020202020204" pitchFamily="34" charset="0"/>
                <a:ea typeface="Verdana" panose="020B0604030504040204" pitchFamily="34" charset="0"/>
                <a:cs typeface="Arial" panose="020B0604020202020204" pitchFamily="34" charset="0"/>
              </a:rPr>
              <a:t>If Xcel Energy offered a simple way for you to contribute a small amount towards funding early coal plant retirement, how interested would you be in participating at the following price points? </a:t>
            </a:r>
          </a:p>
        </p:txBody>
      </p:sp>
      <p:sp>
        <p:nvSpPr>
          <p:cNvPr id="14" name="TextBox 13"/>
          <p:cNvSpPr txBox="1"/>
          <p:nvPr/>
        </p:nvSpPr>
        <p:spPr>
          <a:xfrm>
            <a:off x="7811386" y="4826000"/>
            <a:ext cx="762000" cy="254000"/>
          </a:xfrm>
          <a:prstGeom prst="rect">
            <a:avLst/>
          </a:prstGeom>
        </p:spPr>
        <p:txBody>
          <a:bodyPr vert="horz" wrap="square" lIns="91440" tIns="45720" rIns="91440" bIns="45720" rtlCol="0" anchor="ctr">
            <a:noAutofit/>
          </a:bodyPr>
          <a:lstStyle/>
          <a:p>
            <a:pPr algn="ctr"/>
            <a:endParaRPr lang="en-US" sz="1050" dirty="0" smtClean="0"/>
          </a:p>
        </p:txBody>
      </p:sp>
      <p:graphicFrame>
        <p:nvGraphicFramePr>
          <p:cNvPr id="11" name="Chart 10"/>
          <p:cNvGraphicFramePr>
            <a:graphicFrameLocks/>
          </p:cNvGraphicFramePr>
          <p:nvPr>
            <p:extLst>
              <p:ext uri="{D42A27DB-BD31-4B8C-83A1-F6EECF244321}">
                <p14:modId xmlns:p14="http://schemas.microsoft.com/office/powerpoint/2010/main" val="3127128844"/>
              </p:ext>
            </p:extLst>
          </p:nvPr>
        </p:nvGraphicFramePr>
        <p:xfrm>
          <a:off x="304800" y="1043298"/>
          <a:ext cx="8153400" cy="424043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5486400" y="1095226"/>
            <a:ext cx="3810000" cy="1200329"/>
          </a:xfrm>
          <a:prstGeom prst="rect">
            <a:avLst/>
          </a:prstGeom>
        </p:spPr>
        <p:txBody>
          <a:bodyPr wrap="square">
            <a:spAutoFit/>
          </a:bodyPr>
          <a:lstStyle/>
          <a:p>
            <a:r>
              <a:rPr lang="en-US" dirty="0"/>
              <a:t>Majority of Respondents Expressed Interest in Contributing a Small Amount Towards Early Coal Retirement</a:t>
            </a:r>
          </a:p>
        </p:txBody>
      </p:sp>
      <p:sp>
        <p:nvSpPr>
          <p:cNvPr id="9"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41</a:t>
            </a:fld>
            <a:endParaRPr lang="en-US" b="1" dirty="0">
              <a:solidFill>
                <a:schemeClr val="bg1"/>
              </a:solidFill>
            </a:endParaRPr>
          </a:p>
        </p:txBody>
      </p:sp>
    </p:spTree>
    <p:extLst>
      <p:ext uri="{BB962C8B-B14F-4D97-AF65-F5344CB8AC3E}">
        <p14:creationId xmlns:p14="http://schemas.microsoft.com/office/powerpoint/2010/main" val="29584477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534400" cy="3429000"/>
          </a:xfrm>
        </p:spPr>
        <p:txBody>
          <a:bodyPr/>
          <a:lstStyle/>
          <a:p>
            <a:r>
              <a:rPr lang="en-US" dirty="0"/>
              <a:t>New Mexico Solar*Connect Community</a:t>
            </a:r>
          </a:p>
          <a:p>
            <a:pPr lvl="1"/>
            <a:r>
              <a:rPr lang="en-US" dirty="0"/>
              <a:t>2 MW solar gardens program, </a:t>
            </a:r>
            <a:r>
              <a:rPr lang="en-US"/>
              <a:t>filing </a:t>
            </a:r>
            <a:r>
              <a:rPr lang="en-US" smtClean="0"/>
              <a:t>soon</a:t>
            </a:r>
            <a:endParaRPr lang="en-US" dirty="0"/>
          </a:p>
          <a:p>
            <a:pPr lvl="1"/>
            <a:r>
              <a:rPr lang="en-US" dirty="0"/>
              <a:t>Successor to </a:t>
            </a:r>
            <a:r>
              <a:rPr lang="en-US" dirty="0" err="1"/>
              <a:t>Windsource</a:t>
            </a:r>
            <a:endParaRPr lang="en-US" dirty="0"/>
          </a:p>
          <a:p>
            <a:pPr lvl="1"/>
            <a:r>
              <a:rPr lang="en-US" dirty="0"/>
              <a:t>Includes opt-out customer transition</a:t>
            </a:r>
          </a:p>
          <a:p>
            <a:r>
              <a:rPr lang="en-US" dirty="0" err="1" smtClean="0"/>
              <a:t>Windsource</a:t>
            </a:r>
            <a:r>
              <a:rPr lang="en-US" dirty="0" smtClean="0"/>
              <a:t> future</a:t>
            </a:r>
          </a:p>
          <a:p>
            <a:pPr lvl="1"/>
            <a:r>
              <a:rPr lang="en-US" dirty="0" smtClean="0"/>
              <a:t>Still looking at merging WS with R*C (e.g. NM S*CC)</a:t>
            </a:r>
          </a:p>
          <a:p>
            <a:pPr lvl="1"/>
            <a:r>
              <a:rPr lang="en-US" dirty="0" smtClean="0"/>
              <a:t>Developing in MN</a:t>
            </a:r>
            <a:endParaRPr lang="en-US" dirty="0"/>
          </a:p>
          <a:p>
            <a:r>
              <a:rPr lang="en-US" dirty="0"/>
              <a:t>Green-e </a:t>
            </a:r>
            <a:endParaRPr lang="en-US" dirty="0" smtClean="0"/>
          </a:p>
          <a:p>
            <a:pPr lvl="1"/>
            <a:r>
              <a:rPr lang="en-US" dirty="0" smtClean="0"/>
              <a:t>15 year new date doesn’t align with green tariff design, asking for an exception. </a:t>
            </a:r>
            <a:endParaRPr lang="en-US" dirty="0"/>
          </a:p>
          <a:p>
            <a:r>
              <a:rPr lang="en-US" dirty="0" smtClean="0"/>
              <a:t>LI Solar Gardens</a:t>
            </a:r>
          </a:p>
          <a:p>
            <a:pPr lvl="1"/>
            <a:r>
              <a:rPr lang="en-US" dirty="0"/>
              <a:t>Still developing </a:t>
            </a:r>
          </a:p>
          <a:p>
            <a:pPr lvl="1"/>
            <a:r>
              <a:rPr lang="en-US" dirty="0"/>
              <a:t>More to come . . . </a:t>
            </a:r>
          </a:p>
          <a:p>
            <a:endParaRPr lang="en-US" dirty="0"/>
          </a:p>
          <a:p>
            <a:endParaRPr lang="en-US" dirty="0"/>
          </a:p>
        </p:txBody>
      </p:sp>
      <p:sp>
        <p:nvSpPr>
          <p:cNvPr id="3" name="Title 2"/>
          <p:cNvSpPr>
            <a:spLocks noGrp="1"/>
          </p:cNvSpPr>
          <p:nvPr>
            <p:ph type="title"/>
          </p:nvPr>
        </p:nvSpPr>
        <p:spPr/>
        <p:txBody>
          <a:bodyPr/>
          <a:lstStyle/>
          <a:p>
            <a:r>
              <a:rPr lang="en-US" sz="2400" dirty="0" smtClean="0">
                <a:solidFill>
                  <a:srgbClr val="D81E05"/>
                </a:solidFill>
              </a:rPr>
              <a:t>Key topics</a:t>
            </a:r>
            <a:endParaRPr lang="en-US" sz="2400" dirty="0">
              <a:solidFill>
                <a:srgbClr val="D81E05"/>
              </a:solidFill>
            </a:endParaRPr>
          </a:p>
        </p:txBody>
      </p:sp>
      <p:sp>
        <p:nvSpPr>
          <p:cNvPr id="4" name="Slide Number Placeholder 3"/>
          <p:cNvSpPr>
            <a:spLocks noGrp="1"/>
          </p:cNvSpPr>
          <p:nvPr>
            <p:ph type="sldNum" sz="quarter" idx="4"/>
          </p:nvPr>
        </p:nvSpPr>
        <p:spPr/>
        <p:txBody>
          <a:bodyPr/>
          <a:lstStyle/>
          <a:p>
            <a:fld id="{396272A9-6FE0-4626-AEC7-32312B635104}" type="slidenum">
              <a:rPr lang="en-US" smtClean="0"/>
              <a:pPr/>
              <a:t>42</a:t>
            </a:fld>
            <a:endParaRPr lang="en-US" dirty="0"/>
          </a:p>
        </p:txBody>
      </p:sp>
      <p:sp>
        <p:nvSpPr>
          <p:cNvPr id="5"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42</a:t>
            </a:fld>
            <a:endParaRPr lang="en-US" b="1" dirty="0">
              <a:solidFill>
                <a:schemeClr val="bg1"/>
              </a:solidFill>
            </a:endParaRPr>
          </a:p>
        </p:txBody>
      </p:sp>
    </p:spTree>
    <p:extLst>
      <p:ext uri="{BB962C8B-B14F-4D97-AF65-F5344CB8AC3E}">
        <p14:creationId xmlns:p14="http://schemas.microsoft.com/office/powerpoint/2010/main" val="40431965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4664096"/>
            <a:ext cx="8534400" cy="838200"/>
          </a:xfrm>
        </p:spPr>
        <p:txBody>
          <a:bodyPr/>
          <a:lstStyle/>
          <a:p>
            <a:pPr marL="0" indent="0" algn="ctr">
              <a:buNone/>
            </a:pPr>
            <a:r>
              <a:rPr lang="en-US" dirty="0" smtClean="0">
                <a:hlinkClick r:id="rId2"/>
              </a:rPr>
              <a:t>How to Interconnect Page</a:t>
            </a:r>
            <a:r>
              <a:rPr lang="en-US" dirty="0" smtClean="0"/>
              <a:t> </a:t>
            </a:r>
          </a:p>
          <a:p>
            <a:pPr marL="0" indent="0" algn="ctr">
              <a:buNone/>
            </a:pPr>
            <a:r>
              <a:rPr lang="en-US" sz="2000" dirty="0" smtClean="0">
                <a:hlinkClick r:id="rId3"/>
              </a:rPr>
              <a:t>Hosting Capacity Map</a:t>
            </a:r>
            <a:endParaRPr lang="en-US" sz="2000" dirty="0"/>
          </a:p>
        </p:txBody>
      </p:sp>
      <p:sp>
        <p:nvSpPr>
          <p:cNvPr id="3" name="Title 2"/>
          <p:cNvSpPr>
            <a:spLocks noGrp="1"/>
          </p:cNvSpPr>
          <p:nvPr>
            <p:ph type="title"/>
          </p:nvPr>
        </p:nvSpPr>
        <p:spPr>
          <a:xfrm>
            <a:off x="304800" y="411185"/>
            <a:ext cx="8839200" cy="731816"/>
          </a:xfrm>
        </p:spPr>
        <p:txBody>
          <a:bodyPr/>
          <a:lstStyle/>
          <a:p>
            <a:r>
              <a:rPr lang="en-US" sz="2400" b="1" dirty="0"/>
              <a:t>Hosting Capacity Map/How to Interconnect Page Feedback</a:t>
            </a:r>
          </a:p>
        </p:txBody>
      </p:sp>
      <p:sp>
        <p:nvSpPr>
          <p:cNvPr id="6" name="Text Placeholder 3"/>
          <p:cNvSpPr>
            <a:spLocks noGrp="1"/>
          </p:cNvSpPr>
          <p:nvPr>
            <p:ph type="body" sz="quarter" idx="11"/>
          </p:nvPr>
        </p:nvSpPr>
        <p:spPr/>
        <p:txBody>
          <a:bodyPr/>
          <a:lstStyle/>
          <a:p>
            <a:r>
              <a:rPr lang="en-US" dirty="0"/>
              <a:t>Combined Stakeholder Group</a:t>
            </a:r>
          </a:p>
        </p:txBody>
      </p:sp>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0455" y="952499"/>
            <a:ext cx="6270173" cy="3657601"/>
          </a:xfrm>
          <a:prstGeom prst="rect">
            <a:avLst/>
          </a:prstGeom>
          <a:ln>
            <a:solidFill>
              <a:schemeClr val="bg1">
                <a:lumMod val="50000"/>
              </a:schemeClr>
            </a:solidFill>
          </a:ln>
        </p:spPr>
      </p:pic>
      <p:sp>
        <p:nvSpPr>
          <p:cNvPr id="7" name="Slide Number Placeholder 4"/>
          <p:cNvSpPr txBox="1">
            <a:spLocks/>
          </p:cNvSpPr>
          <p:nvPr/>
        </p:nvSpPr>
        <p:spPr>
          <a:xfrm>
            <a:off x="0" y="5502296"/>
            <a:ext cx="609600" cy="304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b="1" smtClean="0">
                <a:solidFill>
                  <a:schemeClr val="bg1"/>
                </a:solidFill>
              </a:rPr>
              <a:pPr/>
              <a:t>43</a:t>
            </a:fld>
            <a:endParaRPr lang="en-US" b="1" dirty="0">
              <a:solidFill>
                <a:schemeClr val="bg1"/>
              </a:solidFill>
            </a:endParaRPr>
          </a:p>
        </p:txBody>
      </p:sp>
    </p:spTree>
    <p:extLst>
      <p:ext uri="{BB962C8B-B14F-4D97-AF65-F5344CB8AC3E}">
        <p14:creationId xmlns:p14="http://schemas.microsoft.com/office/powerpoint/2010/main" val="3364570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p:txBody>
          <a:bodyPr/>
          <a:lstStyle/>
          <a:p>
            <a:r>
              <a:rPr lang="en-US" sz="3200" b="1" dirty="0" smtClean="0"/>
              <a:t>Innovative Clean Technology </a:t>
            </a:r>
            <a:r>
              <a:rPr lang="en-US" sz="3200" b="1" dirty="0"/>
              <a:t>Stakeholder Group</a:t>
            </a:r>
          </a:p>
        </p:txBody>
      </p:sp>
      <p:sp>
        <p:nvSpPr>
          <p:cNvPr id="19" name="Text Placeholder 18"/>
          <p:cNvSpPr>
            <a:spLocks noGrp="1"/>
          </p:cNvSpPr>
          <p:nvPr>
            <p:ph type="body" sz="quarter" idx="11"/>
          </p:nvPr>
        </p:nvSpPr>
        <p:spPr>
          <a:xfrm>
            <a:off x="381000" y="2794000"/>
            <a:ext cx="6019800" cy="571500"/>
          </a:xfrm>
        </p:spPr>
        <p:txBody>
          <a:bodyPr/>
          <a:lstStyle/>
          <a:p>
            <a:r>
              <a:rPr lang="en-US" sz="2800" dirty="0" smtClean="0"/>
              <a:t>Battery Energy Storage Updates</a:t>
            </a:r>
            <a:endParaRPr lang="en-US" sz="2800" dirty="0"/>
          </a:p>
        </p:txBody>
      </p:sp>
      <p:sp>
        <p:nvSpPr>
          <p:cNvPr id="20" name="Text Placeholder 19"/>
          <p:cNvSpPr>
            <a:spLocks noGrp="1"/>
          </p:cNvSpPr>
          <p:nvPr>
            <p:ph type="body" sz="quarter" idx="12"/>
          </p:nvPr>
        </p:nvSpPr>
        <p:spPr/>
        <p:txBody>
          <a:bodyPr/>
          <a:lstStyle/>
          <a:p>
            <a:r>
              <a:rPr lang="en-US" sz="2400" b="0" dirty="0" smtClean="0"/>
              <a:t>August 24, 2018 (12:30 – 1:15PM)</a:t>
            </a:r>
            <a:endParaRPr lang="en-US" sz="2400" b="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1433041"/>
            <a:ext cx="2590800" cy="2884959"/>
          </a:xfrm>
          <a:prstGeom prst="rect">
            <a:avLst/>
          </a:prstGeom>
        </p:spPr>
      </p:pic>
      <p:sp>
        <p:nvSpPr>
          <p:cNvPr id="3" name="Slide Number Placeholder 2"/>
          <p:cNvSpPr>
            <a:spLocks noGrp="1"/>
          </p:cNvSpPr>
          <p:nvPr>
            <p:ph type="sldNum" sz="quarter" idx="4"/>
          </p:nvPr>
        </p:nvSpPr>
        <p:spPr/>
        <p:txBody>
          <a:bodyPr/>
          <a:lstStyle/>
          <a:p>
            <a:fld id="{396272A9-6FE0-4626-AEC7-32312B635104}" type="slidenum">
              <a:rPr lang="en-US" smtClean="0"/>
              <a:pPr/>
              <a:t>44</a:t>
            </a:fld>
            <a:endParaRPr lang="en-US" dirty="0"/>
          </a:p>
        </p:txBody>
      </p:sp>
    </p:spTree>
    <p:extLst>
      <p:ext uri="{BB962C8B-B14F-4D97-AF65-F5344CB8AC3E}">
        <p14:creationId xmlns:p14="http://schemas.microsoft.com/office/powerpoint/2010/main" val="37805267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10" name="Text Placeholder 9"/>
          <p:cNvSpPr>
            <a:spLocks noGrp="1"/>
          </p:cNvSpPr>
          <p:nvPr>
            <p:ph type="body" sz="quarter" idx="11"/>
          </p:nvPr>
        </p:nvSpPr>
        <p:spPr/>
        <p:txBody>
          <a:bodyPr/>
          <a:lstStyle/>
          <a:p>
            <a:r>
              <a:rPr lang="en-US" dirty="0" smtClean="0"/>
              <a:t>ICT </a:t>
            </a:r>
            <a:r>
              <a:rPr lang="en-US" dirty="0"/>
              <a:t>Stakeholder Group</a:t>
            </a:r>
          </a:p>
        </p:txBody>
      </p:sp>
      <p:sp>
        <p:nvSpPr>
          <p:cNvPr id="4" name="TextBox 3"/>
          <p:cNvSpPr txBox="1"/>
          <p:nvPr/>
        </p:nvSpPr>
        <p:spPr>
          <a:xfrm>
            <a:off x="914400" y="1270000"/>
            <a:ext cx="7848600" cy="3746500"/>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457200" y="1079500"/>
            <a:ext cx="8001000" cy="3873500"/>
          </a:xfrm>
          <a:prstGeom prst="rect">
            <a:avLst/>
          </a:prstGeom>
        </p:spPr>
        <p:txBody>
          <a:bodyPr vert="horz" wrap="square" lIns="91440" tIns="45720" rIns="91440" bIns="45720" rtlCol="0" anchor="ctr">
            <a:normAutofit/>
          </a:bodyPr>
          <a:lstStyle/>
          <a:p>
            <a:endParaRPr lang="en-US" dirty="0" smtClean="0"/>
          </a:p>
        </p:txBody>
      </p:sp>
      <p:sp>
        <p:nvSpPr>
          <p:cNvPr id="5" name="TextBox 4"/>
          <p:cNvSpPr txBox="1"/>
          <p:nvPr/>
        </p:nvSpPr>
        <p:spPr>
          <a:xfrm>
            <a:off x="269532" y="1270000"/>
            <a:ext cx="8610600" cy="2349500"/>
          </a:xfrm>
          <a:prstGeom prst="rect">
            <a:avLst/>
          </a:prstGeom>
        </p:spPr>
        <p:txBody>
          <a:bodyPr vert="horz" wrap="square" lIns="91440" tIns="45720" rIns="91440" bIns="45720" rtlCol="0" anchor="ctr">
            <a:normAutofit fontScale="92500" lnSpcReduction="20000"/>
          </a:bodyPr>
          <a:lstStyle/>
          <a:p>
            <a:pPr marL="342900" indent="-342900">
              <a:buFont typeface="+mj-lt"/>
              <a:buAutoNum type="arabicPeriod"/>
            </a:pPr>
            <a:endParaRPr lang="en-US" sz="3200" dirty="0" smtClean="0"/>
          </a:p>
          <a:p>
            <a:pPr marL="457200" indent="-457200">
              <a:buFont typeface="+mj-lt"/>
              <a:buAutoNum type="arabicPeriod"/>
            </a:pPr>
            <a:r>
              <a:rPr lang="en-US" sz="3200" dirty="0" smtClean="0"/>
              <a:t>Project Introduction &amp; Updates</a:t>
            </a:r>
          </a:p>
          <a:p>
            <a:pPr marL="457200" indent="-457200">
              <a:buFont typeface="+mj-lt"/>
              <a:buAutoNum type="arabicPeriod"/>
            </a:pPr>
            <a:endParaRPr lang="en-US" sz="3200" dirty="0" smtClean="0"/>
          </a:p>
          <a:p>
            <a:pPr marL="457200" indent="-457200">
              <a:buFont typeface="+mj-lt"/>
              <a:buAutoNum type="arabicPeriod"/>
            </a:pPr>
            <a:r>
              <a:rPr lang="en-US" sz="3200" dirty="0" smtClean="0"/>
              <a:t>Demonstration, Results &amp; Lessons Learned</a:t>
            </a:r>
          </a:p>
          <a:p>
            <a:pPr marL="457200" indent="-457200">
              <a:buFont typeface="+mj-lt"/>
              <a:buAutoNum type="arabicPeriod"/>
            </a:pPr>
            <a:endParaRPr lang="en-US" sz="3200" dirty="0"/>
          </a:p>
          <a:p>
            <a:pPr marL="457200" indent="-457200">
              <a:buFont typeface="+mj-lt"/>
              <a:buAutoNum type="arabicPeriod"/>
            </a:pPr>
            <a:r>
              <a:rPr lang="en-US" sz="3200" dirty="0" smtClean="0"/>
              <a:t>Wrap-Up</a:t>
            </a:r>
          </a:p>
          <a:p>
            <a:pPr marL="342900" indent="-342900">
              <a:buAutoNum type="arabicPeriod"/>
            </a:pPr>
            <a:endParaRPr lang="en-US" dirty="0" smtClean="0"/>
          </a:p>
        </p:txBody>
      </p:sp>
      <p:sp>
        <p:nvSpPr>
          <p:cNvPr id="6" name="Slide Number Placeholder 5"/>
          <p:cNvSpPr>
            <a:spLocks noGrp="1"/>
          </p:cNvSpPr>
          <p:nvPr>
            <p:ph type="sldNum" sz="quarter" idx="4"/>
          </p:nvPr>
        </p:nvSpPr>
        <p:spPr/>
        <p:txBody>
          <a:bodyPr/>
          <a:lstStyle/>
          <a:p>
            <a:fld id="{396272A9-6FE0-4626-AEC7-32312B635104}" type="slidenum">
              <a:rPr lang="en-US" smtClean="0"/>
              <a:pPr/>
              <a:t>45</a:t>
            </a:fld>
            <a:endParaRPr lang="en-US" dirty="0"/>
          </a:p>
        </p:txBody>
      </p:sp>
    </p:spTree>
    <p:extLst>
      <p:ext uri="{BB962C8B-B14F-4D97-AF65-F5344CB8AC3E}">
        <p14:creationId xmlns:p14="http://schemas.microsoft.com/office/powerpoint/2010/main" val="39625615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17500"/>
            <a:ext cx="7010400" cy="731816"/>
          </a:xfrm>
        </p:spPr>
        <p:txBody>
          <a:bodyPr/>
          <a:lstStyle/>
          <a:p>
            <a:r>
              <a:rPr lang="en-US" dirty="0"/>
              <a:t>Peña Station/Panasonic </a:t>
            </a:r>
            <a:r>
              <a:rPr lang="en-US" dirty="0" smtClean="0"/>
              <a:t>Project</a:t>
            </a:r>
            <a:endParaRPr lang="en-US"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46</a:t>
            </a:fld>
            <a:endParaRPr lang="en-US" dirty="0"/>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36" t="2194" r="3515"/>
          <a:stretch/>
        </p:blipFill>
        <p:spPr bwMode="auto">
          <a:xfrm>
            <a:off x="25705" y="1016000"/>
            <a:ext cx="911829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239000" y="2476500"/>
            <a:ext cx="1752600" cy="444500"/>
          </a:xfrm>
          <a:prstGeom prst="rect">
            <a:avLst/>
          </a:prstGeom>
        </p:spPr>
        <p:txBody>
          <a:bodyPr vert="horz" wrap="square" lIns="91440" tIns="45720" rIns="91440" bIns="45720" rtlCol="0" anchor="ctr">
            <a:normAutofit fontScale="77500" lnSpcReduction="20000"/>
          </a:bodyPr>
          <a:lstStyle/>
          <a:p>
            <a:r>
              <a:rPr lang="en-US" dirty="0" smtClean="0"/>
              <a:t>3.376 kVA PV on feeder</a:t>
            </a:r>
          </a:p>
        </p:txBody>
      </p:sp>
      <p:sp>
        <p:nvSpPr>
          <p:cNvPr id="8" name="TextBox 7"/>
          <p:cNvSpPr txBox="1"/>
          <p:nvPr/>
        </p:nvSpPr>
        <p:spPr>
          <a:xfrm>
            <a:off x="6934200" y="3365500"/>
            <a:ext cx="1752600" cy="444500"/>
          </a:xfrm>
          <a:prstGeom prst="rect">
            <a:avLst/>
          </a:prstGeom>
        </p:spPr>
        <p:txBody>
          <a:bodyPr vert="horz" wrap="square" lIns="91440" tIns="45720" rIns="91440" bIns="45720" rtlCol="0" anchor="ctr">
            <a:normAutofit fontScale="77500" lnSpcReduction="20000"/>
          </a:bodyPr>
          <a:lstStyle/>
          <a:p>
            <a:pPr algn="ctr"/>
            <a:r>
              <a:rPr lang="en-US" u="sng" dirty="0" err="1" smtClean="0"/>
              <a:t>Younicos</a:t>
            </a:r>
            <a:r>
              <a:rPr lang="en-US" u="sng" dirty="0" smtClean="0"/>
              <a:t> </a:t>
            </a:r>
            <a:r>
              <a:rPr lang="en-US" u="sng" dirty="0" err="1" smtClean="0"/>
              <a:t>T.Cubes</a:t>
            </a:r>
            <a:endParaRPr lang="en-US" u="sng" dirty="0" smtClean="0"/>
          </a:p>
          <a:p>
            <a:pPr algn="ctr"/>
            <a:r>
              <a:rPr lang="en-US" dirty="0" smtClean="0"/>
              <a:t>1MW/2MWh</a:t>
            </a:r>
          </a:p>
        </p:txBody>
      </p:sp>
    </p:spTree>
    <p:extLst>
      <p:ext uri="{BB962C8B-B14F-4D97-AF65-F5344CB8AC3E}">
        <p14:creationId xmlns:p14="http://schemas.microsoft.com/office/powerpoint/2010/main" val="34391666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206500"/>
            <a:ext cx="8839200" cy="3429000"/>
          </a:xfrm>
        </p:spPr>
        <p:txBody>
          <a:bodyPr/>
          <a:lstStyle/>
          <a:p>
            <a:pPr marL="0" indent="0">
              <a:buNone/>
            </a:pPr>
            <a:endParaRPr lang="en-US" dirty="0" smtClean="0"/>
          </a:p>
          <a:p>
            <a:pPr lvl="1"/>
            <a:endParaRPr lang="en-US" dirty="0"/>
          </a:p>
          <a:p>
            <a:endParaRPr lang="en-US" dirty="0" smtClean="0"/>
          </a:p>
          <a:p>
            <a:pPr lvl="1"/>
            <a:endParaRPr lang="en-US"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228600" y="381000"/>
            <a:ext cx="8839200" cy="731816"/>
          </a:xfrm>
        </p:spPr>
        <p:txBody>
          <a:bodyPr/>
          <a:lstStyle/>
          <a:p>
            <a:r>
              <a:rPr lang="en-US" sz="2800" dirty="0"/>
              <a:t>Panasonic </a:t>
            </a:r>
            <a:r>
              <a:rPr lang="en-US" sz="2800" dirty="0" smtClean="0"/>
              <a:t>Project Use Cases</a:t>
            </a:r>
            <a:endParaRPr lang="en-US" sz="2800" b="1"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8" name="Rectangle 7"/>
          <p:cNvSpPr/>
          <p:nvPr/>
        </p:nvSpPr>
        <p:spPr>
          <a:xfrm>
            <a:off x="76201" y="2620888"/>
            <a:ext cx="8942125" cy="2569934"/>
          </a:xfrm>
          <a:prstGeom prst="rect">
            <a:avLst/>
          </a:prstGeom>
        </p:spPr>
        <p:txBody>
          <a:bodyPr wrap="square">
            <a:spAutoFit/>
          </a:bodyPr>
          <a:lstStyle/>
          <a:p>
            <a:pPr marL="233363" lvl="0" indent="-233363">
              <a:spcBef>
                <a:spcPct val="20000"/>
              </a:spcBef>
              <a:buClr>
                <a:srgbClr val="009ABC"/>
              </a:buClr>
              <a:buSzPct val="100000"/>
              <a:buFont typeface="Arial" panose="020B0604020202020204" pitchFamily="34" charset="0"/>
              <a:buChar char="•"/>
            </a:pPr>
            <a:r>
              <a:rPr lang="en-US" sz="2300" dirty="0" smtClean="0">
                <a:solidFill>
                  <a:srgbClr val="796E65"/>
                </a:solidFill>
                <a:latin typeface="+mj-lt"/>
                <a:cs typeface="Arial" panose="020B0604020202020204" pitchFamily="34" charset="0"/>
              </a:rPr>
              <a:t>Microgrid/Islanding of Panasonic building</a:t>
            </a:r>
          </a:p>
          <a:p>
            <a:pPr marL="233363" lvl="0" indent="-233363">
              <a:spcBef>
                <a:spcPct val="20000"/>
              </a:spcBef>
              <a:buClr>
                <a:srgbClr val="009ABC"/>
              </a:buClr>
              <a:buSzPct val="100000"/>
              <a:buFont typeface="Arial" panose="020B0604020202020204" pitchFamily="34" charset="0"/>
              <a:buChar char="•"/>
            </a:pPr>
            <a:r>
              <a:rPr lang="en-US" sz="2300" dirty="0" smtClean="0">
                <a:solidFill>
                  <a:srgbClr val="796E65"/>
                </a:solidFill>
                <a:latin typeface="+mj-lt"/>
                <a:cs typeface="Arial" panose="020B0604020202020204" pitchFamily="34" charset="0"/>
              </a:rPr>
              <a:t>Peak Demand Reduction</a:t>
            </a:r>
          </a:p>
          <a:p>
            <a:pPr marL="233363" lvl="0" indent="-233363">
              <a:spcBef>
                <a:spcPct val="20000"/>
              </a:spcBef>
              <a:buClr>
                <a:srgbClr val="009ABC"/>
              </a:buClr>
              <a:buSzPct val="100000"/>
              <a:buFont typeface="Arial" panose="020B0604020202020204" pitchFamily="34" charset="0"/>
              <a:buChar char="•"/>
            </a:pPr>
            <a:r>
              <a:rPr lang="en-US" sz="2300" dirty="0" smtClean="0">
                <a:solidFill>
                  <a:srgbClr val="796E65"/>
                </a:solidFill>
                <a:latin typeface="+mj-lt"/>
                <a:cs typeface="Arial" panose="020B0604020202020204" pitchFamily="34" charset="0"/>
              </a:rPr>
              <a:t>Energy Arbitrage</a:t>
            </a:r>
          </a:p>
          <a:p>
            <a:pPr marL="233363" lvl="0" indent="-233363">
              <a:spcBef>
                <a:spcPct val="20000"/>
              </a:spcBef>
              <a:buClr>
                <a:srgbClr val="009ABC"/>
              </a:buClr>
              <a:buSzPct val="100000"/>
              <a:buFont typeface="Arial" panose="020B0604020202020204" pitchFamily="34" charset="0"/>
              <a:buChar char="•"/>
            </a:pPr>
            <a:r>
              <a:rPr lang="en-US" sz="2300" dirty="0" smtClean="0">
                <a:solidFill>
                  <a:srgbClr val="796E65"/>
                </a:solidFill>
                <a:latin typeface="+mj-lt"/>
                <a:cs typeface="Arial" panose="020B0604020202020204" pitchFamily="34" charset="0"/>
              </a:rPr>
              <a:t>Frequency Response</a:t>
            </a:r>
          </a:p>
          <a:p>
            <a:pPr marL="233363" lvl="0" indent="-233363">
              <a:spcBef>
                <a:spcPct val="20000"/>
              </a:spcBef>
              <a:buClr>
                <a:srgbClr val="009ABC"/>
              </a:buClr>
              <a:buSzPct val="100000"/>
              <a:buFont typeface="Arial" panose="020B0604020202020204" pitchFamily="34" charset="0"/>
              <a:buChar char="•"/>
            </a:pPr>
            <a:r>
              <a:rPr lang="en-US" sz="2300" dirty="0">
                <a:solidFill>
                  <a:srgbClr val="796E65"/>
                </a:solidFill>
                <a:latin typeface="+mj-lt"/>
                <a:cs typeface="Arial" panose="020B0604020202020204" pitchFamily="34" charset="0"/>
              </a:rPr>
              <a:t>Voltage Regulation</a:t>
            </a:r>
          </a:p>
          <a:p>
            <a:pPr marL="233363" lvl="0" indent="-233363">
              <a:spcBef>
                <a:spcPct val="20000"/>
              </a:spcBef>
              <a:buClr>
                <a:srgbClr val="009ABC"/>
              </a:buClr>
              <a:buSzPct val="100000"/>
              <a:buFont typeface="Arial" panose="020B0604020202020204" pitchFamily="34" charset="0"/>
              <a:buChar char="•"/>
            </a:pPr>
            <a:r>
              <a:rPr lang="en-US" sz="2300" dirty="0">
                <a:solidFill>
                  <a:srgbClr val="796E65"/>
                </a:solidFill>
                <a:latin typeface="+mj-lt"/>
                <a:cs typeface="Arial" panose="020B0604020202020204" pitchFamily="34" charset="0"/>
              </a:rPr>
              <a:t>PV R</a:t>
            </a:r>
            <a:r>
              <a:rPr lang="en-US" sz="2300" dirty="0" smtClean="0">
                <a:solidFill>
                  <a:srgbClr val="796E65"/>
                </a:solidFill>
                <a:latin typeface="+mj-lt"/>
                <a:cs typeface="Arial" panose="020B0604020202020204" pitchFamily="34" charset="0"/>
              </a:rPr>
              <a:t>amp </a:t>
            </a:r>
            <a:r>
              <a:rPr lang="en-US" sz="2300" dirty="0">
                <a:solidFill>
                  <a:srgbClr val="796E65"/>
                </a:solidFill>
                <a:latin typeface="+mj-lt"/>
                <a:cs typeface="Arial" panose="020B0604020202020204" pitchFamily="34" charset="0"/>
              </a:rPr>
              <a:t>Rate </a:t>
            </a:r>
            <a:r>
              <a:rPr lang="en-US" sz="2300" dirty="0" smtClean="0">
                <a:solidFill>
                  <a:srgbClr val="796E65"/>
                </a:solidFill>
                <a:latin typeface="+mj-lt"/>
                <a:cs typeface="Arial" panose="020B0604020202020204" pitchFamily="34" charset="0"/>
              </a:rPr>
              <a:t>Limiting</a:t>
            </a:r>
            <a:endParaRPr lang="en-US" sz="2300" dirty="0">
              <a:solidFill>
                <a:srgbClr val="796E65"/>
              </a:solidFill>
              <a:latin typeface="+mj-lt"/>
              <a:cs typeface="Arial" panose="020B0604020202020204" pitchFamily="34" charset="0"/>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13" y="1079500"/>
            <a:ext cx="9053513" cy="1250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4"/>
          </p:nvPr>
        </p:nvSpPr>
        <p:spPr/>
        <p:txBody>
          <a:bodyPr/>
          <a:lstStyle/>
          <a:p>
            <a:fld id="{396272A9-6FE0-4626-AEC7-32312B635104}" type="slidenum">
              <a:rPr lang="en-US" smtClean="0"/>
              <a:pPr/>
              <a:t>47</a:t>
            </a:fld>
            <a:endParaRPr lang="en-US" dirty="0"/>
          </a:p>
        </p:txBody>
      </p:sp>
    </p:spTree>
    <p:extLst>
      <p:ext uri="{BB962C8B-B14F-4D97-AF65-F5344CB8AC3E}">
        <p14:creationId xmlns:p14="http://schemas.microsoft.com/office/powerpoint/2010/main" val="22266076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206500"/>
            <a:ext cx="8839200" cy="3429000"/>
          </a:xfrm>
        </p:spPr>
        <p:txBody>
          <a:bodyPr/>
          <a:lstStyle/>
          <a:p>
            <a:pPr marL="0" indent="0">
              <a:buNone/>
            </a:pPr>
            <a:endParaRPr lang="en-US" dirty="0" smtClean="0"/>
          </a:p>
          <a:p>
            <a:pPr lvl="1"/>
            <a:endParaRPr lang="en-US" dirty="0"/>
          </a:p>
          <a:p>
            <a:endParaRPr lang="en-US" dirty="0" smtClean="0"/>
          </a:p>
          <a:p>
            <a:pPr lvl="1"/>
            <a:endParaRPr lang="en-US"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228600" y="381000"/>
            <a:ext cx="8839200" cy="731816"/>
          </a:xfrm>
        </p:spPr>
        <p:txBody>
          <a:bodyPr/>
          <a:lstStyle/>
          <a:p>
            <a:r>
              <a:rPr lang="en-US" sz="2800" dirty="0" smtClean="0"/>
              <a:t>Stapleton Utility-Sited Project</a:t>
            </a:r>
            <a:endParaRPr lang="en-US" sz="2800" b="1"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9" name="Rectangle 8"/>
          <p:cNvSpPr/>
          <p:nvPr/>
        </p:nvSpPr>
        <p:spPr>
          <a:xfrm>
            <a:off x="4953000" y="1143000"/>
            <a:ext cx="3886200" cy="5062924"/>
          </a:xfrm>
          <a:prstGeom prst="rect">
            <a:avLst/>
          </a:prstGeom>
        </p:spPr>
        <p:txBody>
          <a:bodyPr wrap="square">
            <a:spAutoFit/>
          </a:bodyPr>
          <a:lstStyle/>
          <a:p>
            <a:r>
              <a:rPr lang="en-US" sz="2000" b="1" dirty="0">
                <a:solidFill>
                  <a:schemeClr val="tx2"/>
                </a:solidFill>
                <a:latin typeface="+mj-lt"/>
                <a:cs typeface="Arial" panose="020B0604020202020204" pitchFamily="34" charset="0"/>
              </a:rPr>
              <a:t>Northern Reliability Modular Units:</a:t>
            </a:r>
          </a:p>
          <a:p>
            <a:pPr marL="800100" lvl="1" indent="-342900">
              <a:buFont typeface="Arial" panose="020B0604020202020204" pitchFamily="34" charset="0"/>
              <a:buChar char="•"/>
            </a:pPr>
            <a:r>
              <a:rPr lang="en-US" sz="2000" dirty="0">
                <a:solidFill>
                  <a:schemeClr val="tx2"/>
                </a:solidFill>
                <a:latin typeface="+mj-lt"/>
                <a:cs typeface="Arial" panose="020B0604020202020204" pitchFamily="34" charset="0"/>
              </a:rPr>
              <a:t>2 x 18 kW/69 kWh</a:t>
            </a:r>
          </a:p>
          <a:p>
            <a:pPr marL="800100" lvl="1" indent="-342900">
              <a:buFont typeface="Arial" panose="020B0604020202020204" pitchFamily="34" charset="0"/>
              <a:buChar char="•"/>
            </a:pPr>
            <a:r>
              <a:rPr lang="en-US" sz="2000" dirty="0">
                <a:solidFill>
                  <a:schemeClr val="tx2"/>
                </a:solidFill>
                <a:latin typeface="+mj-lt"/>
                <a:cs typeface="Arial" panose="020B0604020202020204" pitchFamily="34" charset="0"/>
              </a:rPr>
              <a:t>2 x 36 kW/138 kWh</a:t>
            </a:r>
          </a:p>
          <a:p>
            <a:pPr marL="800100" lvl="1" indent="-342900">
              <a:buFont typeface="Arial" panose="020B0604020202020204" pitchFamily="34" charset="0"/>
              <a:buChar char="•"/>
            </a:pPr>
            <a:r>
              <a:rPr lang="en-US" sz="2000" dirty="0">
                <a:solidFill>
                  <a:schemeClr val="tx2"/>
                </a:solidFill>
                <a:latin typeface="+mj-lt"/>
                <a:cs typeface="Arial" panose="020B0604020202020204" pitchFamily="34" charset="0"/>
              </a:rPr>
              <a:t>2 x 54 kW/207 </a:t>
            </a:r>
            <a:r>
              <a:rPr lang="en-US" sz="2000" dirty="0" smtClean="0">
                <a:solidFill>
                  <a:schemeClr val="tx2"/>
                </a:solidFill>
                <a:latin typeface="+mj-lt"/>
                <a:cs typeface="Arial" panose="020B0604020202020204" pitchFamily="34" charset="0"/>
              </a:rPr>
              <a:t>kWh</a:t>
            </a:r>
            <a:br>
              <a:rPr lang="en-US" sz="2000" dirty="0" smtClean="0">
                <a:solidFill>
                  <a:schemeClr val="tx2"/>
                </a:solidFill>
                <a:latin typeface="+mj-lt"/>
                <a:cs typeface="Arial" panose="020B0604020202020204" pitchFamily="34" charset="0"/>
              </a:rPr>
            </a:br>
            <a:endParaRPr lang="en-US" sz="2000" dirty="0">
              <a:solidFill>
                <a:schemeClr val="tx2"/>
              </a:solidFill>
              <a:latin typeface="+mj-lt"/>
              <a:cs typeface="Arial" panose="020B0604020202020204" pitchFamily="34" charset="0"/>
            </a:endParaRPr>
          </a:p>
          <a:p>
            <a:r>
              <a:rPr lang="en-US" sz="2000" b="1" dirty="0">
                <a:latin typeface="+mj-lt"/>
              </a:rPr>
              <a:t>Objectives/Use Cases:</a:t>
            </a:r>
          </a:p>
          <a:p>
            <a:pPr marL="627063" lvl="1" indent="-169863">
              <a:buFont typeface="Arial" panose="020B0604020202020204" pitchFamily="34" charset="0"/>
              <a:buChar char="•"/>
            </a:pPr>
            <a:r>
              <a:rPr lang="en-US" sz="2000" dirty="0" smtClean="0">
                <a:latin typeface="+mj-lt"/>
              </a:rPr>
              <a:t>Peak Demand Reduction</a:t>
            </a:r>
            <a:endParaRPr lang="en-US" sz="2000" dirty="0">
              <a:latin typeface="+mj-lt"/>
            </a:endParaRPr>
          </a:p>
          <a:p>
            <a:pPr lvl="1">
              <a:buFont typeface="Arial" panose="020B0604020202020204" pitchFamily="34" charset="0"/>
              <a:buChar char="•"/>
            </a:pPr>
            <a:r>
              <a:rPr lang="en-US" sz="2000" dirty="0" smtClean="0">
                <a:latin typeface="+mj-lt"/>
              </a:rPr>
              <a:t> Voltage </a:t>
            </a:r>
            <a:r>
              <a:rPr lang="en-US" sz="2000" dirty="0">
                <a:latin typeface="+mj-lt"/>
              </a:rPr>
              <a:t>Regulation</a:t>
            </a:r>
          </a:p>
          <a:p>
            <a:pPr lvl="1">
              <a:buFont typeface="Arial" panose="020B0604020202020204" pitchFamily="34" charset="0"/>
              <a:buChar char="•"/>
            </a:pPr>
            <a:r>
              <a:rPr lang="en-US" sz="2000" dirty="0" smtClean="0">
                <a:latin typeface="+mj-lt"/>
              </a:rPr>
              <a:t> Solar </a:t>
            </a:r>
            <a:r>
              <a:rPr lang="en-US" sz="2000" dirty="0">
                <a:latin typeface="+mj-lt"/>
              </a:rPr>
              <a:t>Time Shifting</a:t>
            </a:r>
          </a:p>
          <a:p>
            <a:pPr lvl="1">
              <a:buFont typeface="Arial" panose="020B0604020202020204" pitchFamily="34" charset="0"/>
              <a:buChar char="•"/>
            </a:pPr>
            <a:r>
              <a:rPr lang="en-US" sz="2000" dirty="0" smtClean="0">
                <a:latin typeface="+mj-lt"/>
              </a:rPr>
              <a:t> Energy Arbitrage</a:t>
            </a:r>
          </a:p>
          <a:p>
            <a:pPr lvl="1"/>
            <a:endParaRPr lang="en-US" sz="2000" dirty="0" smtClean="0">
              <a:latin typeface="+mj-lt"/>
            </a:endParaRPr>
          </a:p>
          <a:p>
            <a:pPr marL="0" lvl="1"/>
            <a:r>
              <a:rPr lang="en-US" sz="2000" dirty="0" smtClean="0"/>
              <a:t>Stapleton </a:t>
            </a:r>
            <a:r>
              <a:rPr lang="en-US" sz="2000" dirty="0"/>
              <a:t>feeder has ~18.5% PV penetration (2017)</a:t>
            </a:r>
          </a:p>
          <a:p>
            <a:pPr lvl="1"/>
            <a:endParaRPr lang="en-US" sz="2000" dirty="0">
              <a:latin typeface="+mj-lt"/>
            </a:endParaRPr>
          </a:p>
          <a:p>
            <a:pPr lvl="1"/>
            <a:endParaRPr lang="en-US" sz="2300" dirty="0" smtClean="0">
              <a:solidFill>
                <a:schemeClr val="tx2"/>
              </a:solidFill>
              <a:latin typeface="+mj-lt"/>
              <a:cs typeface="Arial" panose="020B0604020202020204" pitchFamily="34" charset="0"/>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1" y="1085164"/>
            <a:ext cx="4097337" cy="1951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738" y="3111500"/>
            <a:ext cx="4021136" cy="2037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4"/>
          </p:nvPr>
        </p:nvSpPr>
        <p:spPr/>
        <p:txBody>
          <a:bodyPr/>
          <a:lstStyle/>
          <a:p>
            <a:fld id="{396272A9-6FE0-4626-AEC7-32312B635104}" type="slidenum">
              <a:rPr lang="en-US" smtClean="0"/>
              <a:pPr/>
              <a:t>48</a:t>
            </a:fld>
            <a:endParaRPr lang="en-US" dirty="0"/>
          </a:p>
        </p:txBody>
      </p:sp>
    </p:spTree>
    <p:extLst>
      <p:ext uri="{BB962C8B-B14F-4D97-AF65-F5344CB8AC3E}">
        <p14:creationId xmlns:p14="http://schemas.microsoft.com/office/powerpoint/2010/main" val="29695078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032000"/>
            <a:ext cx="7010400" cy="731816"/>
          </a:xfrm>
        </p:spPr>
        <p:txBody>
          <a:bodyPr/>
          <a:lstStyle/>
          <a:p>
            <a:pPr algn="ctr"/>
            <a:r>
              <a:rPr lang="en-US" dirty="0" smtClean="0"/>
              <a:t>Demonstration,</a:t>
            </a:r>
            <a:br>
              <a:rPr lang="en-US" dirty="0" smtClean="0"/>
            </a:br>
            <a:r>
              <a:rPr lang="en-US" dirty="0" smtClean="0"/>
              <a:t>Results &amp;</a:t>
            </a:r>
            <a:br>
              <a:rPr lang="en-US" dirty="0" smtClean="0"/>
            </a:br>
            <a:r>
              <a:rPr lang="en-US" dirty="0" smtClean="0"/>
              <a:t>Lessons Learned</a:t>
            </a:r>
            <a:endParaRPr lang="en-US"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2" name="Slide Number Placeholder 1"/>
          <p:cNvSpPr>
            <a:spLocks noGrp="1"/>
          </p:cNvSpPr>
          <p:nvPr>
            <p:ph type="sldNum" sz="quarter" idx="4"/>
          </p:nvPr>
        </p:nvSpPr>
        <p:spPr/>
        <p:txBody>
          <a:bodyPr/>
          <a:lstStyle/>
          <a:p>
            <a:fld id="{396272A9-6FE0-4626-AEC7-32312B635104}" type="slidenum">
              <a:rPr lang="en-US" smtClean="0"/>
              <a:pPr/>
              <a:t>49</a:t>
            </a:fld>
            <a:endParaRPr lang="en-US" dirty="0"/>
          </a:p>
        </p:txBody>
      </p:sp>
    </p:spTree>
    <p:extLst>
      <p:ext uri="{BB962C8B-B14F-4D97-AF65-F5344CB8AC3E}">
        <p14:creationId xmlns:p14="http://schemas.microsoft.com/office/powerpoint/2010/main" val="41299663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endParaRPr lang="en-US" dirty="0" smtClean="0"/>
          </a:p>
          <a:p>
            <a:pPr marL="0" indent="0">
              <a:buNone/>
            </a:pPr>
            <a:endParaRPr lang="en-US"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6" name="Title 2"/>
          <p:cNvSpPr>
            <a:spLocks noGrp="1"/>
          </p:cNvSpPr>
          <p:nvPr>
            <p:ph type="title"/>
          </p:nvPr>
        </p:nvSpPr>
        <p:spPr>
          <a:xfrm>
            <a:off x="283535" y="284185"/>
            <a:ext cx="8839200" cy="731816"/>
          </a:xfrm>
        </p:spPr>
        <p:txBody>
          <a:bodyPr/>
          <a:lstStyle/>
          <a:p>
            <a:r>
              <a:rPr lang="en-US" sz="2800" dirty="0" smtClean="0"/>
              <a:t>Demonstration: Panasonic Web UI</a:t>
            </a:r>
            <a:endParaRPr lang="en-US" sz="2800"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79500"/>
            <a:ext cx="8914234" cy="355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4"/>
          </p:nvPr>
        </p:nvSpPr>
        <p:spPr/>
        <p:txBody>
          <a:bodyPr/>
          <a:lstStyle/>
          <a:p>
            <a:fld id="{396272A9-6FE0-4626-AEC7-32312B635104}" type="slidenum">
              <a:rPr lang="en-US" smtClean="0"/>
              <a:pPr/>
              <a:t>50</a:t>
            </a:fld>
            <a:endParaRPr lang="en-US" dirty="0"/>
          </a:p>
        </p:txBody>
      </p:sp>
    </p:spTree>
    <p:extLst>
      <p:ext uri="{BB962C8B-B14F-4D97-AF65-F5344CB8AC3E}">
        <p14:creationId xmlns:p14="http://schemas.microsoft.com/office/powerpoint/2010/main" val="33590423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endParaRPr lang="en-US" dirty="0" smtClean="0"/>
          </a:p>
          <a:p>
            <a:pPr marL="0" indent="0">
              <a:buNone/>
            </a:pPr>
            <a:endParaRPr lang="en-US"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6" name="Title 2"/>
          <p:cNvSpPr>
            <a:spLocks noGrp="1"/>
          </p:cNvSpPr>
          <p:nvPr>
            <p:ph type="title"/>
          </p:nvPr>
        </p:nvSpPr>
        <p:spPr>
          <a:xfrm>
            <a:off x="283535" y="284185"/>
            <a:ext cx="8839200" cy="731816"/>
          </a:xfrm>
        </p:spPr>
        <p:txBody>
          <a:bodyPr/>
          <a:lstStyle/>
          <a:p>
            <a:r>
              <a:rPr lang="en-US" sz="2800" dirty="0" smtClean="0"/>
              <a:t>Demonstration: Sunverge Web UI</a:t>
            </a:r>
            <a:endParaRPr lang="en-US"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825500"/>
            <a:ext cx="6629400" cy="4069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4"/>
          </p:nvPr>
        </p:nvSpPr>
        <p:spPr/>
        <p:txBody>
          <a:bodyPr/>
          <a:lstStyle/>
          <a:p>
            <a:fld id="{396272A9-6FE0-4626-AEC7-32312B635104}" type="slidenum">
              <a:rPr lang="en-US" smtClean="0"/>
              <a:pPr/>
              <a:t>51</a:t>
            </a:fld>
            <a:endParaRPr lang="en-US" dirty="0"/>
          </a:p>
        </p:txBody>
      </p:sp>
    </p:spTree>
    <p:extLst>
      <p:ext uri="{BB962C8B-B14F-4D97-AF65-F5344CB8AC3E}">
        <p14:creationId xmlns:p14="http://schemas.microsoft.com/office/powerpoint/2010/main" val="27103326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206500"/>
            <a:ext cx="8839200" cy="3429000"/>
          </a:xfrm>
        </p:spPr>
        <p:txBody>
          <a:bodyPr/>
          <a:lstStyle/>
          <a:p>
            <a:pPr marL="0" indent="0">
              <a:buNone/>
            </a:pPr>
            <a:endParaRPr lang="en-US" dirty="0" smtClean="0"/>
          </a:p>
          <a:p>
            <a:pPr lvl="1"/>
            <a:endParaRPr lang="en-US" dirty="0"/>
          </a:p>
          <a:p>
            <a:endParaRPr lang="en-US" dirty="0" smtClean="0"/>
          </a:p>
          <a:p>
            <a:pPr lvl="1"/>
            <a:endParaRPr lang="en-US"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228600" y="381000"/>
            <a:ext cx="8839200" cy="731816"/>
          </a:xfrm>
        </p:spPr>
        <p:txBody>
          <a:bodyPr/>
          <a:lstStyle/>
          <a:p>
            <a:r>
              <a:rPr lang="en-US" sz="2800" dirty="0" smtClean="0"/>
              <a:t>Panasonic Testing Results</a:t>
            </a:r>
            <a:endParaRPr lang="en-US" sz="2800" b="1"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6" name="Slide Number Placeholder 4"/>
          <p:cNvSpPr txBox="1">
            <a:spLocks/>
          </p:cNvSpPr>
          <p:nvPr/>
        </p:nvSpPr>
        <p:spPr>
          <a:xfrm>
            <a:off x="0" y="5561542"/>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809206667"/>
              </p:ext>
            </p:extLst>
          </p:nvPr>
        </p:nvGraphicFramePr>
        <p:xfrm>
          <a:off x="152401" y="952500"/>
          <a:ext cx="5566685" cy="3892622"/>
        </p:xfrm>
        <a:graphic>
          <a:graphicData uri="http://schemas.openxmlformats.org/drawingml/2006/table">
            <a:tbl>
              <a:tblPr firstRow="1" bandRow="1">
                <a:tableStyleId>{5C22544A-7EE6-4342-B048-85BDC9FD1C3A}</a:tableStyleId>
              </a:tblPr>
              <a:tblGrid>
                <a:gridCol w="2029597"/>
                <a:gridCol w="1653746"/>
                <a:gridCol w="1883342"/>
              </a:tblGrid>
              <a:tr h="450778">
                <a:tc>
                  <a:txBody>
                    <a:bodyPr/>
                    <a:lstStyle/>
                    <a:p>
                      <a:pPr algn="ctr"/>
                      <a:r>
                        <a:rPr lang="en-US" sz="1500" dirty="0" smtClean="0"/>
                        <a:t>Operation</a:t>
                      </a:r>
                      <a:endParaRPr lang="en-US" sz="1500" dirty="0"/>
                    </a:p>
                  </a:txBody>
                  <a:tcPr marT="38100" marB="38100" anchor="ctr"/>
                </a:tc>
                <a:tc>
                  <a:txBody>
                    <a:bodyPr/>
                    <a:lstStyle/>
                    <a:p>
                      <a:pPr algn="ctr"/>
                      <a:r>
                        <a:rPr lang="en-US" sz="1500" dirty="0" smtClean="0"/>
                        <a:t>Performance</a:t>
                      </a:r>
                      <a:endParaRPr lang="en-US" sz="1500" dirty="0"/>
                    </a:p>
                  </a:txBody>
                  <a:tcPr marT="38100" marB="38100"/>
                </a:tc>
                <a:tc>
                  <a:txBody>
                    <a:bodyPr/>
                    <a:lstStyle/>
                    <a:p>
                      <a:pPr algn="ctr"/>
                      <a:r>
                        <a:rPr lang="en-US" sz="1500" dirty="0" smtClean="0"/>
                        <a:t>Impact on Grid</a:t>
                      </a:r>
                      <a:endParaRPr lang="en-US" sz="1500" dirty="0"/>
                    </a:p>
                  </a:txBody>
                  <a:tcPr marT="38100" marB="38100"/>
                </a:tc>
              </a:tr>
              <a:tr h="450778">
                <a:tc>
                  <a:txBody>
                    <a:bodyPr/>
                    <a:lstStyle/>
                    <a:p>
                      <a:pPr algn="l"/>
                      <a:r>
                        <a:rPr lang="en-US" sz="1500" dirty="0" smtClean="0"/>
                        <a:t>Voltage Regulation</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Minimal </a:t>
                      </a:r>
                      <a:endParaRPr lang="en-US" sz="1500" dirty="0"/>
                    </a:p>
                  </a:txBody>
                  <a:tcPr marT="38100" marB="38100" anchor="ctr"/>
                </a:tc>
              </a:tr>
              <a:tr h="778055">
                <a:tc>
                  <a:txBody>
                    <a:bodyPr/>
                    <a:lstStyle/>
                    <a:p>
                      <a:pPr algn="l"/>
                      <a:r>
                        <a:rPr lang="en-US" sz="1500" dirty="0" smtClean="0"/>
                        <a:t>Peak Demand Reduction</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Moderate</a:t>
                      </a:r>
                      <a:endParaRPr lang="en-US" sz="1500" dirty="0"/>
                    </a:p>
                  </a:txBody>
                  <a:tcPr marT="38100" marB="38100" anchor="ctr"/>
                </a:tc>
              </a:tr>
              <a:tr h="450778">
                <a:tc>
                  <a:txBody>
                    <a:bodyPr/>
                    <a:lstStyle/>
                    <a:p>
                      <a:pPr algn="l"/>
                      <a:r>
                        <a:rPr lang="en-US" sz="1500" dirty="0" smtClean="0"/>
                        <a:t>Energy</a:t>
                      </a:r>
                      <a:r>
                        <a:rPr lang="en-US" sz="1500" baseline="0" dirty="0" smtClean="0"/>
                        <a:t> Arbitrage</a:t>
                      </a:r>
                      <a:endParaRPr lang="en-US" sz="1500" dirty="0"/>
                    </a:p>
                  </a:txBody>
                  <a:tcPr marT="38100" marB="38100" anchor="ctr"/>
                </a:tc>
                <a:tc gridSpan="2">
                  <a:txBody>
                    <a:bodyPr/>
                    <a:lstStyle/>
                    <a:p>
                      <a:pPr algn="ctr"/>
                      <a:r>
                        <a:rPr lang="en-US" sz="1500" dirty="0" smtClean="0"/>
                        <a:t>In testing</a:t>
                      </a:r>
                      <a:r>
                        <a:rPr lang="en-US" sz="1500" baseline="0" dirty="0" smtClean="0"/>
                        <a:t> stage</a:t>
                      </a:r>
                      <a:endParaRPr lang="en-US" sz="1500" dirty="0"/>
                    </a:p>
                  </a:txBody>
                  <a:tcPr marT="38100" marB="38100" anchor="ctr"/>
                </a:tc>
                <a:tc hMerge="1">
                  <a:txBody>
                    <a:bodyPr/>
                    <a:lstStyle/>
                    <a:p>
                      <a:pPr algn="ctr"/>
                      <a:endParaRPr lang="en-US" dirty="0"/>
                    </a:p>
                  </a:txBody>
                  <a:tcPr anchor="ctr"/>
                </a:tc>
              </a:tr>
              <a:tr h="778055">
                <a:tc>
                  <a:txBody>
                    <a:bodyPr/>
                    <a:lstStyle/>
                    <a:p>
                      <a:pPr algn="l"/>
                      <a:r>
                        <a:rPr lang="en-US" sz="1500" dirty="0" smtClean="0"/>
                        <a:t>PV Ramp Rate Limiting</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Moderate</a:t>
                      </a:r>
                      <a:endParaRPr lang="en-US" sz="1500" dirty="0"/>
                    </a:p>
                  </a:txBody>
                  <a:tcPr marT="38100" marB="38100" anchor="ctr"/>
                </a:tc>
              </a:tr>
              <a:tr h="533400">
                <a:tc>
                  <a:txBody>
                    <a:bodyPr/>
                    <a:lstStyle/>
                    <a:p>
                      <a:pPr algn="l"/>
                      <a:r>
                        <a:rPr lang="en-US" sz="1500" dirty="0" smtClean="0"/>
                        <a:t>Frequency Response</a:t>
                      </a:r>
                      <a:endParaRPr lang="en-US" sz="1500" dirty="0"/>
                    </a:p>
                  </a:txBody>
                  <a:tcPr marT="38100" marB="38100" anchor="ctr"/>
                </a:tc>
                <a:tc gridSpan="2">
                  <a:txBody>
                    <a:bodyPr/>
                    <a:lstStyle/>
                    <a:p>
                      <a:pPr algn="ctr"/>
                      <a:r>
                        <a:rPr lang="en-US" sz="1500" dirty="0" smtClean="0"/>
                        <a:t>In</a:t>
                      </a:r>
                      <a:r>
                        <a:rPr lang="en-US" sz="1500" baseline="0" dirty="0" smtClean="0"/>
                        <a:t> testing stage</a:t>
                      </a:r>
                      <a:endParaRPr lang="en-US" sz="1500" dirty="0"/>
                    </a:p>
                  </a:txBody>
                  <a:tcPr marT="38100" marB="38100" anchor="ctr"/>
                </a:tc>
                <a:tc hMerge="1">
                  <a:txBody>
                    <a:bodyPr/>
                    <a:lstStyle/>
                    <a:p>
                      <a:pPr algn="ctr"/>
                      <a:endParaRPr lang="en-US" dirty="0"/>
                    </a:p>
                  </a:txBody>
                  <a:tcPr anchor="ctr"/>
                </a:tc>
              </a:tr>
              <a:tr h="450778">
                <a:tc>
                  <a:txBody>
                    <a:bodyPr/>
                    <a:lstStyle/>
                    <a:p>
                      <a:pPr algn="l"/>
                      <a:r>
                        <a:rPr lang="en-US" sz="1500" dirty="0" smtClean="0"/>
                        <a:t>Microgrid</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Extensive</a:t>
                      </a:r>
                      <a:endParaRPr lang="en-US" sz="1500" dirty="0"/>
                    </a:p>
                  </a:txBody>
                  <a:tcPr marT="38100" marB="38100" anchor="ctr"/>
                </a:tc>
              </a:tr>
            </a:tbl>
          </a:graphicData>
        </a:graphic>
      </p:graphicFrame>
      <p:pic>
        <p:nvPicPr>
          <p:cNvPr id="14" name="Picture 13"/>
          <p:cNvPicPr>
            <a:picLocks noChangeAspect="1"/>
          </p:cNvPicPr>
          <p:nvPr/>
        </p:nvPicPr>
        <p:blipFill>
          <a:blip r:embed="rId3"/>
          <a:stretch>
            <a:fillRect/>
          </a:stretch>
        </p:blipFill>
        <p:spPr>
          <a:xfrm>
            <a:off x="5791200" y="2032000"/>
            <a:ext cx="3200400" cy="1760930"/>
          </a:xfrm>
          <a:prstGeom prst="rect">
            <a:avLst/>
          </a:prstGeom>
        </p:spPr>
      </p:pic>
      <p:pic>
        <p:nvPicPr>
          <p:cNvPr id="15" name="Picture 14" descr="H:\PYTHON\Pana_Test5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3100" y="254000"/>
            <a:ext cx="3200400" cy="1778000"/>
          </a:xfrm>
          <a:prstGeom prst="rect">
            <a:avLst/>
          </a:prstGeom>
          <a:noFill/>
          <a:ln>
            <a:noFill/>
          </a:ln>
        </p:spPr>
      </p:pic>
      <p:pic>
        <p:nvPicPr>
          <p:cNvPr id="16" name="Picture 15" descr="H:\PYTHON\Pana_Island5.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3810000"/>
            <a:ext cx="3200400" cy="1778000"/>
          </a:xfrm>
          <a:prstGeom prst="rect">
            <a:avLst/>
          </a:prstGeom>
          <a:noFill/>
          <a:ln>
            <a:noFill/>
          </a:ln>
        </p:spPr>
      </p:pic>
      <p:cxnSp>
        <p:nvCxnSpPr>
          <p:cNvPr id="11" name="Straight Arrow Connector 10"/>
          <p:cNvCxnSpPr/>
          <p:nvPr/>
        </p:nvCxnSpPr>
        <p:spPr>
          <a:xfrm flipV="1">
            <a:off x="5410200" y="1143000"/>
            <a:ext cx="685800" cy="4445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505450" y="3270250"/>
            <a:ext cx="457200" cy="22225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543550" y="4695677"/>
            <a:ext cx="419100" cy="44672"/>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52400" y="1365250"/>
            <a:ext cx="5581650" cy="47625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52400" y="3143250"/>
            <a:ext cx="5486400" cy="64968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52400" y="4416203"/>
            <a:ext cx="5581650" cy="47625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3"/>
          <p:cNvSpPr txBox="1">
            <a:spLocks/>
          </p:cNvSpPr>
          <p:nvPr/>
        </p:nvSpPr>
        <p:spPr>
          <a:xfrm>
            <a:off x="381000" y="4908328"/>
            <a:ext cx="4800600" cy="571500"/>
          </a:xfrm>
          <a:prstGeom prst="rect">
            <a:avLst/>
          </a:prstGeom>
        </p:spPr>
        <p:txBody>
          <a:bodyPr vert="horz" lIns="91440" tIns="45720" rIns="91440" bIns="45720" rtlCol="0" anchor="ctr">
            <a:noAutofit/>
          </a:bodyPr>
          <a:lstStyle>
            <a:lvl1pPr marL="0" indent="0" algn="r" defTabSz="914400" rtl="0" eaLnBrk="1" latinLnBrk="0" hangingPunct="1">
              <a:spcBef>
                <a:spcPct val="20000"/>
              </a:spcBef>
              <a:buClr>
                <a:schemeClr val="tx1">
                  <a:lumMod val="75000"/>
                  <a:lumOff val="25000"/>
                </a:schemeClr>
              </a:buClr>
              <a:buSzPct val="100000"/>
              <a:buFont typeface="Arial" panose="020B0604020202020204" pitchFamily="34" charset="0"/>
              <a:buNone/>
              <a:defRPr sz="1300" b="1" kern="1200">
                <a:solidFill>
                  <a:schemeClr val="bg1"/>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sz="1000" dirty="0" smtClean="0">
                <a:solidFill>
                  <a:schemeClr val="tx1"/>
                </a:solidFill>
              </a:rPr>
              <a:t>Detailed results can be found in the </a:t>
            </a:r>
            <a:r>
              <a:rPr lang="en-US" sz="1000" dirty="0">
                <a:solidFill>
                  <a:schemeClr val="tx1"/>
                </a:solidFill>
              </a:rPr>
              <a:t>2018 Semi-Annual </a:t>
            </a:r>
            <a:r>
              <a:rPr lang="en-US" sz="1000" dirty="0" smtClean="0">
                <a:solidFill>
                  <a:schemeClr val="tx1"/>
                </a:solidFill>
              </a:rPr>
              <a:t>Report to the Colorado </a:t>
            </a:r>
            <a:r>
              <a:rPr lang="en-US" sz="1000" dirty="0">
                <a:solidFill>
                  <a:schemeClr val="tx1"/>
                </a:solidFill>
              </a:rPr>
              <a:t>Public Utilities </a:t>
            </a:r>
            <a:r>
              <a:rPr lang="en-US" sz="1000" dirty="0" smtClean="0">
                <a:solidFill>
                  <a:schemeClr val="tx1"/>
                </a:solidFill>
              </a:rPr>
              <a:t>Commission Regarding the Innovative </a:t>
            </a:r>
            <a:r>
              <a:rPr lang="en-US" sz="1000" dirty="0">
                <a:solidFill>
                  <a:schemeClr val="tx1"/>
                </a:solidFill>
              </a:rPr>
              <a:t>Clean Technology </a:t>
            </a:r>
            <a:r>
              <a:rPr lang="en-US" sz="1000" dirty="0" smtClean="0">
                <a:solidFill>
                  <a:schemeClr val="tx1"/>
                </a:solidFill>
              </a:rPr>
              <a:t>Program Proceeding </a:t>
            </a:r>
            <a:r>
              <a:rPr lang="en-US" sz="1000" dirty="0">
                <a:solidFill>
                  <a:schemeClr val="tx1"/>
                </a:solidFill>
              </a:rPr>
              <a:t>No. </a:t>
            </a:r>
            <a:r>
              <a:rPr lang="en-US" sz="1000" dirty="0" smtClean="0">
                <a:solidFill>
                  <a:schemeClr val="tx1"/>
                </a:solidFill>
              </a:rPr>
              <a:t>09A-015E </a:t>
            </a:r>
            <a:endParaRPr lang="en-US" sz="1000" dirty="0">
              <a:solidFill>
                <a:schemeClr val="tx1"/>
              </a:solidFill>
            </a:endParaRPr>
          </a:p>
        </p:txBody>
      </p:sp>
      <p:sp>
        <p:nvSpPr>
          <p:cNvPr id="8" name="Slide Number Placeholder 7"/>
          <p:cNvSpPr>
            <a:spLocks noGrp="1"/>
          </p:cNvSpPr>
          <p:nvPr>
            <p:ph type="sldNum" sz="quarter" idx="4"/>
          </p:nvPr>
        </p:nvSpPr>
        <p:spPr/>
        <p:txBody>
          <a:bodyPr/>
          <a:lstStyle/>
          <a:p>
            <a:fld id="{396272A9-6FE0-4626-AEC7-32312B635104}" type="slidenum">
              <a:rPr lang="en-US" smtClean="0"/>
              <a:pPr/>
              <a:t>52</a:t>
            </a:fld>
            <a:endParaRPr lang="en-US" dirty="0"/>
          </a:p>
        </p:txBody>
      </p:sp>
    </p:spTree>
    <p:extLst>
      <p:ext uri="{BB962C8B-B14F-4D97-AF65-F5344CB8AC3E}">
        <p14:creationId xmlns:p14="http://schemas.microsoft.com/office/powerpoint/2010/main" val="18591295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H:\PYTHON\NRI_Unit1_S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183765"/>
            <a:ext cx="2971800" cy="1651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PYTHON\NRI_Unit1_S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548640"/>
            <a:ext cx="2971800" cy="1651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228600" y="381000"/>
            <a:ext cx="8839200" cy="731816"/>
          </a:xfrm>
        </p:spPr>
        <p:txBody>
          <a:bodyPr/>
          <a:lstStyle/>
          <a:p>
            <a:r>
              <a:rPr lang="en-US" sz="2800" dirty="0"/>
              <a:t>Stapleton </a:t>
            </a:r>
            <a:r>
              <a:rPr lang="en-US" sz="2800" dirty="0" smtClean="0"/>
              <a:t>BTM Testing Results</a:t>
            </a:r>
            <a:endParaRPr lang="en-US" sz="2800" b="1"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6" name="Slide Number Placeholder 4"/>
          <p:cNvSpPr txBox="1">
            <a:spLocks/>
          </p:cNvSpPr>
          <p:nvPr/>
        </p:nvSpPr>
        <p:spPr>
          <a:xfrm>
            <a:off x="0" y="5561542"/>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752730412"/>
              </p:ext>
            </p:extLst>
          </p:nvPr>
        </p:nvGraphicFramePr>
        <p:xfrm>
          <a:off x="152401" y="952500"/>
          <a:ext cx="5568727" cy="2581167"/>
        </p:xfrm>
        <a:graphic>
          <a:graphicData uri="http://schemas.openxmlformats.org/drawingml/2006/table">
            <a:tbl>
              <a:tblPr firstRow="1" bandRow="1">
                <a:tableStyleId>{5C22544A-7EE6-4342-B048-85BDC9FD1C3A}</a:tableStyleId>
              </a:tblPr>
              <a:tblGrid>
                <a:gridCol w="2029597"/>
                <a:gridCol w="1653746"/>
                <a:gridCol w="1885384"/>
              </a:tblGrid>
              <a:tr h="450778">
                <a:tc>
                  <a:txBody>
                    <a:bodyPr/>
                    <a:lstStyle/>
                    <a:p>
                      <a:pPr algn="ctr"/>
                      <a:r>
                        <a:rPr lang="en-US" sz="1500" dirty="0" smtClean="0"/>
                        <a:t>Operation</a:t>
                      </a:r>
                      <a:endParaRPr lang="en-US" sz="1500" dirty="0"/>
                    </a:p>
                  </a:txBody>
                  <a:tcPr marT="38100" marB="38100" anchor="ctr"/>
                </a:tc>
                <a:tc>
                  <a:txBody>
                    <a:bodyPr/>
                    <a:lstStyle/>
                    <a:p>
                      <a:pPr algn="ctr"/>
                      <a:r>
                        <a:rPr lang="en-US" sz="1500" dirty="0" smtClean="0"/>
                        <a:t>Performance</a:t>
                      </a:r>
                      <a:endParaRPr lang="en-US" sz="1500" dirty="0"/>
                    </a:p>
                  </a:txBody>
                  <a:tcPr marT="38100" marB="38100"/>
                </a:tc>
                <a:tc>
                  <a:txBody>
                    <a:bodyPr/>
                    <a:lstStyle/>
                    <a:p>
                      <a:pPr algn="ctr"/>
                      <a:r>
                        <a:rPr lang="en-US" sz="1500" dirty="0" smtClean="0"/>
                        <a:t>Impact on Grid</a:t>
                      </a:r>
                      <a:endParaRPr lang="en-US" sz="1500" dirty="0"/>
                    </a:p>
                  </a:txBody>
                  <a:tcPr marT="38100" marB="38100"/>
                </a:tc>
              </a:tr>
              <a:tr h="450778">
                <a:tc>
                  <a:txBody>
                    <a:bodyPr/>
                    <a:lstStyle/>
                    <a:p>
                      <a:pPr algn="l"/>
                      <a:r>
                        <a:rPr lang="en-US" sz="1500" dirty="0" smtClean="0"/>
                        <a:t>Solar Time Shifting</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Moderate</a:t>
                      </a:r>
                      <a:endParaRPr lang="en-US" sz="1500" dirty="0"/>
                    </a:p>
                  </a:txBody>
                  <a:tcPr marT="38100" marB="38100" anchor="ctr"/>
                </a:tc>
              </a:tr>
              <a:tr h="778055">
                <a:tc>
                  <a:txBody>
                    <a:bodyPr/>
                    <a:lstStyle/>
                    <a:p>
                      <a:pPr algn="l"/>
                      <a:r>
                        <a:rPr lang="en-US" sz="1500" dirty="0" smtClean="0"/>
                        <a:t>Peak Demand Reduction</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Moderate</a:t>
                      </a:r>
                      <a:endParaRPr lang="en-US" sz="1500" dirty="0"/>
                    </a:p>
                  </a:txBody>
                  <a:tcPr marT="38100" marB="38100" anchor="ctr"/>
                </a:tc>
              </a:tr>
              <a:tr h="450778">
                <a:tc>
                  <a:txBody>
                    <a:bodyPr/>
                    <a:lstStyle/>
                    <a:p>
                      <a:pPr algn="l"/>
                      <a:r>
                        <a:rPr lang="en-US" sz="1500" dirty="0" smtClean="0"/>
                        <a:t>Solar Ramping</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Moderate</a:t>
                      </a:r>
                      <a:endParaRPr lang="en-US" sz="1500" dirty="0"/>
                    </a:p>
                  </a:txBody>
                  <a:tcPr marT="38100" marB="38100" anchor="ctr"/>
                </a:tc>
              </a:tr>
              <a:tr h="450778">
                <a:tc>
                  <a:txBody>
                    <a:bodyPr/>
                    <a:lstStyle/>
                    <a:p>
                      <a:pPr algn="l"/>
                      <a:r>
                        <a:rPr lang="en-US" sz="1500" dirty="0" smtClean="0"/>
                        <a:t>Customer Backup</a:t>
                      </a:r>
                      <a:endParaRPr lang="en-US" sz="1500" dirty="0"/>
                    </a:p>
                  </a:txBody>
                  <a:tcPr marT="38100" marB="38100" anchor="ctr"/>
                </a:tc>
                <a:tc>
                  <a:txBody>
                    <a:bodyPr/>
                    <a:lstStyle/>
                    <a:p>
                      <a:pPr algn="ctr"/>
                      <a:r>
                        <a:rPr lang="en-US" sz="1500" dirty="0" smtClean="0"/>
                        <a:t>OK</a:t>
                      </a:r>
                      <a:endParaRPr lang="en-US" sz="1500" dirty="0"/>
                    </a:p>
                  </a:txBody>
                  <a:tcPr marT="38100" marB="38100" anchor="ctr"/>
                </a:tc>
                <a:tc>
                  <a:txBody>
                    <a:bodyPr/>
                    <a:lstStyle/>
                    <a:p>
                      <a:pPr algn="ctr"/>
                      <a:r>
                        <a:rPr lang="en-US" sz="1500" dirty="0" smtClean="0"/>
                        <a:t>Extensive</a:t>
                      </a:r>
                      <a:endParaRPr lang="en-US" sz="1500" dirty="0"/>
                    </a:p>
                  </a:txBody>
                  <a:tcPr marT="38100" marB="38100" anchor="ctr"/>
                </a:tc>
              </a:tr>
            </a:tbl>
          </a:graphicData>
        </a:graphic>
      </p:graphicFrame>
      <p:sp>
        <p:nvSpPr>
          <p:cNvPr id="5" name="Rectangle 4"/>
          <p:cNvSpPr/>
          <p:nvPr/>
        </p:nvSpPr>
        <p:spPr>
          <a:xfrm>
            <a:off x="152400" y="1397000"/>
            <a:ext cx="5410200" cy="12065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2400" y="2659617"/>
            <a:ext cx="5410200" cy="3810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5638800" y="2850117"/>
            <a:ext cx="304800" cy="1905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 name="Picture 16" descr="H:\PYTHON\SVG_Out31.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0" y="3810000"/>
            <a:ext cx="2971800" cy="1651000"/>
          </a:xfrm>
          <a:prstGeom prst="rect">
            <a:avLst/>
          </a:prstGeom>
          <a:noFill/>
          <a:ln>
            <a:noFill/>
          </a:ln>
        </p:spPr>
      </p:pic>
      <p:cxnSp>
        <p:nvCxnSpPr>
          <p:cNvPr id="18" name="Straight Arrow Connector 17"/>
          <p:cNvCxnSpPr/>
          <p:nvPr/>
        </p:nvCxnSpPr>
        <p:spPr>
          <a:xfrm flipV="1">
            <a:off x="5642344" y="1651000"/>
            <a:ext cx="304800" cy="4445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52400" y="3111500"/>
            <a:ext cx="5410200" cy="3810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a:off x="3352800" y="3492500"/>
            <a:ext cx="2209800" cy="10795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 Placeholder 3"/>
          <p:cNvSpPr txBox="1">
            <a:spLocks/>
          </p:cNvSpPr>
          <p:nvPr/>
        </p:nvSpPr>
        <p:spPr>
          <a:xfrm>
            <a:off x="381000" y="4908328"/>
            <a:ext cx="4800600" cy="571500"/>
          </a:xfrm>
          <a:prstGeom prst="rect">
            <a:avLst/>
          </a:prstGeom>
        </p:spPr>
        <p:txBody>
          <a:bodyPr vert="horz" lIns="91440" tIns="45720" rIns="91440" bIns="45720" rtlCol="0" anchor="ctr">
            <a:noAutofit/>
          </a:bodyPr>
          <a:lstStyle>
            <a:lvl1pPr marL="0" indent="0" algn="r" defTabSz="914400" rtl="0" eaLnBrk="1" latinLnBrk="0" hangingPunct="1">
              <a:spcBef>
                <a:spcPct val="20000"/>
              </a:spcBef>
              <a:buClr>
                <a:schemeClr val="tx1">
                  <a:lumMod val="75000"/>
                  <a:lumOff val="25000"/>
                </a:schemeClr>
              </a:buClr>
              <a:buSzPct val="100000"/>
              <a:buFont typeface="Arial" panose="020B0604020202020204" pitchFamily="34" charset="0"/>
              <a:buNone/>
              <a:defRPr sz="1300" b="1" kern="1200">
                <a:solidFill>
                  <a:schemeClr val="bg1"/>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sz="1000" dirty="0" smtClean="0">
                <a:solidFill>
                  <a:schemeClr val="tx1"/>
                </a:solidFill>
              </a:rPr>
              <a:t>Detailed results can be found in the </a:t>
            </a:r>
            <a:r>
              <a:rPr lang="en-US" sz="1000" dirty="0">
                <a:solidFill>
                  <a:schemeClr val="tx1"/>
                </a:solidFill>
              </a:rPr>
              <a:t>2018 Semi-Annual </a:t>
            </a:r>
            <a:r>
              <a:rPr lang="en-US" sz="1000" dirty="0" smtClean="0">
                <a:solidFill>
                  <a:schemeClr val="tx1"/>
                </a:solidFill>
              </a:rPr>
              <a:t>Report to the Colorado </a:t>
            </a:r>
            <a:r>
              <a:rPr lang="en-US" sz="1000" dirty="0">
                <a:solidFill>
                  <a:schemeClr val="tx1"/>
                </a:solidFill>
              </a:rPr>
              <a:t>Public Utilities </a:t>
            </a:r>
            <a:r>
              <a:rPr lang="en-US" sz="1000" dirty="0" smtClean="0">
                <a:solidFill>
                  <a:schemeClr val="tx1"/>
                </a:solidFill>
              </a:rPr>
              <a:t>Commission Regarding the Innovative </a:t>
            </a:r>
            <a:r>
              <a:rPr lang="en-US" sz="1000" dirty="0">
                <a:solidFill>
                  <a:schemeClr val="tx1"/>
                </a:solidFill>
              </a:rPr>
              <a:t>Clean Technology </a:t>
            </a:r>
            <a:r>
              <a:rPr lang="en-US" sz="1000" dirty="0" smtClean="0">
                <a:solidFill>
                  <a:schemeClr val="tx1"/>
                </a:solidFill>
              </a:rPr>
              <a:t>Program Proceeding </a:t>
            </a:r>
            <a:r>
              <a:rPr lang="en-US" sz="1000" dirty="0">
                <a:solidFill>
                  <a:schemeClr val="tx1"/>
                </a:solidFill>
              </a:rPr>
              <a:t>No. </a:t>
            </a:r>
            <a:r>
              <a:rPr lang="en-US" sz="1000" dirty="0" smtClean="0">
                <a:solidFill>
                  <a:schemeClr val="tx1"/>
                </a:solidFill>
              </a:rPr>
              <a:t>09A-015E </a:t>
            </a:r>
            <a:endParaRPr lang="en-US" sz="1000" dirty="0">
              <a:solidFill>
                <a:schemeClr val="tx1"/>
              </a:solidFill>
            </a:endParaRPr>
          </a:p>
        </p:txBody>
      </p:sp>
      <p:sp>
        <p:nvSpPr>
          <p:cNvPr id="2" name="Slide Number Placeholder 1"/>
          <p:cNvSpPr>
            <a:spLocks noGrp="1"/>
          </p:cNvSpPr>
          <p:nvPr>
            <p:ph type="sldNum" sz="quarter" idx="4"/>
          </p:nvPr>
        </p:nvSpPr>
        <p:spPr/>
        <p:txBody>
          <a:bodyPr/>
          <a:lstStyle/>
          <a:p>
            <a:fld id="{396272A9-6FE0-4626-AEC7-32312B635104}" type="slidenum">
              <a:rPr lang="en-US" smtClean="0"/>
              <a:pPr/>
              <a:t>53</a:t>
            </a:fld>
            <a:endParaRPr lang="en-US" dirty="0"/>
          </a:p>
        </p:txBody>
      </p:sp>
    </p:spTree>
    <p:extLst>
      <p:ext uri="{BB962C8B-B14F-4D97-AF65-F5344CB8AC3E}">
        <p14:creationId xmlns:p14="http://schemas.microsoft.com/office/powerpoint/2010/main" val="7290745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162800" y="254000"/>
            <a:ext cx="19812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304800" y="1206500"/>
            <a:ext cx="8839200" cy="3429000"/>
          </a:xfrm>
        </p:spPr>
        <p:txBody>
          <a:bodyPr/>
          <a:lstStyle/>
          <a:p>
            <a:pPr marL="0" indent="0">
              <a:buNone/>
            </a:pPr>
            <a:endParaRPr lang="en-US" dirty="0" smtClean="0"/>
          </a:p>
          <a:p>
            <a:pPr lvl="1"/>
            <a:endParaRPr lang="en-US" dirty="0"/>
          </a:p>
          <a:p>
            <a:endParaRPr lang="en-US" dirty="0" smtClean="0"/>
          </a:p>
          <a:p>
            <a:pPr lvl="1"/>
            <a:endParaRPr lang="en-US"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a:xfrm>
            <a:off x="228600" y="381000"/>
            <a:ext cx="8839200" cy="731816"/>
          </a:xfrm>
        </p:spPr>
        <p:txBody>
          <a:bodyPr/>
          <a:lstStyle/>
          <a:p>
            <a:r>
              <a:rPr lang="en-US" sz="2800" dirty="0" smtClean="0"/>
              <a:t>Stapleton Utility-Sited Testing Results </a:t>
            </a:r>
            <a:endParaRPr lang="en-US" sz="2800" b="1"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6" name="Slide Number Placeholder 4"/>
          <p:cNvSpPr txBox="1">
            <a:spLocks/>
          </p:cNvSpPr>
          <p:nvPr/>
        </p:nvSpPr>
        <p:spPr>
          <a:xfrm>
            <a:off x="0" y="5561542"/>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782866369"/>
              </p:ext>
            </p:extLst>
          </p:nvPr>
        </p:nvGraphicFramePr>
        <p:xfrm>
          <a:off x="152400" y="952500"/>
          <a:ext cx="5562600" cy="2673710"/>
        </p:xfrm>
        <a:graphic>
          <a:graphicData uri="http://schemas.openxmlformats.org/drawingml/2006/table">
            <a:tbl>
              <a:tblPr firstRow="1" bandRow="1">
                <a:tableStyleId>{5C22544A-7EE6-4342-B048-85BDC9FD1C3A}</a:tableStyleId>
              </a:tblPr>
              <a:tblGrid>
                <a:gridCol w="2029597"/>
                <a:gridCol w="1653746"/>
                <a:gridCol w="1879257"/>
              </a:tblGrid>
              <a:tr h="430648">
                <a:tc>
                  <a:txBody>
                    <a:bodyPr/>
                    <a:lstStyle/>
                    <a:p>
                      <a:pPr algn="ctr"/>
                      <a:r>
                        <a:rPr lang="en-US" sz="1500" dirty="0" smtClean="0"/>
                        <a:t>Operation</a:t>
                      </a:r>
                      <a:endParaRPr lang="en-US" sz="1500" dirty="0"/>
                    </a:p>
                  </a:txBody>
                  <a:tcPr marT="38100" marB="38100" anchor="ctr"/>
                </a:tc>
                <a:tc>
                  <a:txBody>
                    <a:bodyPr/>
                    <a:lstStyle/>
                    <a:p>
                      <a:pPr algn="ctr"/>
                      <a:r>
                        <a:rPr lang="en-US" sz="1500" dirty="0" smtClean="0"/>
                        <a:t>Performance</a:t>
                      </a:r>
                      <a:endParaRPr lang="en-US" sz="1500" dirty="0"/>
                    </a:p>
                  </a:txBody>
                  <a:tcPr marT="38100" marB="38100"/>
                </a:tc>
                <a:tc>
                  <a:txBody>
                    <a:bodyPr/>
                    <a:lstStyle/>
                    <a:p>
                      <a:pPr algn="ctr"/>
                      <a:r>
                        <a:rPr lang="en-US" sz="1500" dirty="0" smtClean="0"/>
                        <a:t>Impact on Grid</a:t>
                      </a:r>
                      <a:endParaRPr lang="en-US" sz="1500" dirty="0"/>
                    </a:p>
                  </a:txBody>
                  <a:tcPr marT="38100" marB="38100"/>
                </a:tc>
              </a:tr>
              <a:tr h="430648">
                <a:tc>
                  <a:txBody>
                    <a:bodyPr/>
                    <a:lstStyle/>
                    <a:p>
                      <a:pPr algn="l"/>
                      <a:r>
                        <a:rPr lang="en-US" sz="1500" dirty="0" smtClean="0"/>
                        <a:t>Solar Time Shifting</a:t>
                      </a:r>
                      <a:endParaRPr lang="en-US" sz="1500" dirty="0"/>
                    </a:p>
                  </a:txBody>
                  <a:tcPr marT="38100" marB="38100" anchor="ctr"/>
                </a:tc>
                <a:tc>
                  <a:txBody>
                    <a:bodyPr/>
                    <a:lstStyle/>
                    <a:p>
                      <a:pPr algn="ctr"/>
                      <a:r>
                        <a:rPr lang="en-US" sz="1500" dirty="0" smtClean="0"/>
                        <a:t>Good</a:t>
                      </a:r>
                      <a:endParaRPr lang="en-US" sz="1500" dirty="0"/>
                    </a:p>
                  </a:txBody>
                  <a:tcPr marT="38100" marB="38100" anchor="ctr"/>
                </a:tc>
                <a:tc>
                  <a:txBody>
                    <a:bodyPr/>
                    <a:lstStyle/>
                    <a:p>
                      <a:pPr algn="ctr"/>
                      <a:r>
                        <a:rPr lang="en-US" sz="1500" dirty="0" smtClean="0"/>
                        <a:t>Moderate</a:t>
                      </a:r>
                      <a:endParaRPr lang="en-US" sz="1500" dirty="0"/>
                    </a:p>
                  </a:txBody>
                  <a:tcPr marT="38100" marB="38100" anchor="ctr"/>
                </a:tc>
              </a:tr>
              <a:tr h="535703">
                <a:tc>
                  <a:txBody>
                    <a:bodyPr/>
                    <a:lstStyle/>
                    <a:p>
                      <a:pPr algn="l"/>
                      <a:r>
                        <a:rPr lang="en-US" sz="1500" dirty="0" smtClean="0"/>
                        <a:t>Voltage Regulation</a:t>
                      </a:r>
                      <a:endParaRPr lang="en-US" sz="1500" dirty="0"/>
                    </a:p>
                  </a:txBody>
                  <a:tcPr marT="38100" marB="38100" anchor="ctr"/>
                </a:tc>
                <a:tc rowSpan="3" gridSpan="2">
                  <a:txBody>
                    <a:bodyPr/>
                    <a:lstStyle/>
                    <a:p>
                      <a:pPr algn="ctr"/>
                      <a:r>
                        <a:rPr lang="en-US" sz="1500" dirty="0" smtClean="0"/>
                        <a:t>In testing phase</a:t>
                      </a:r>
                      <a:endParaRPr lang="en-US" sz="1500" dirty="0"/>
                    </a:p>
                  </a:txBody>
                  <a:tcPr marT="38100" marB="38100" anchor="ctr"/>
                </a:tc>
                <a:tc rowSpan="3" hMerge="1">
                  <a:txBody>
                    <a:bodyPr/>
                    <a:lstStyle/>
                    <a:p>
                      <a:pPr algn="ctr"/>
                      <a:endParaRPr lang="en-US" dirty="0"/>
                    </a:p>
                  </a:txBody>
                  <a:tcPr anchor="ctr"/>
                </a:tc>
              </a:tr>
              <a:tr h="533400">
                <a:tc>
                  <a:txBody>
                    <a:bodyPr/>
                    <a:lstStyle/>
                    <a:p>
                      <a:pPr algn="l"/>
                      <a:r>
                        <a:rPr lang="en-US" sz="1500" dirty="0" smtClean="0"/>
                        <a:t>Peak</a:t>
                      </a:r>
                      <a:r>
                        <a:rPr lang="en-US" sz="1500" baseline="0" dirty="0" smtClean="0"/>
                        <a:t> Demand Reduction</a:t>
                      </a:r>
                      <a:endParaRPr lang="en-US" sz="1500" dirty="0"/>
                    </a:p>
                  </a:txBody>
                  <a:tcPr marT="38100" marB="38100" anchor="ctr"/>
                </a:tc>
                <a:tc gridSpan="2" vMerge="1">
                  <a:txBody>
                    <a:bodyPr/>
                    <a:lstStyle/>
                    <a:p>
                      <a:pPr algn="ctr"/>
                      <a:endParaRPr lang="en-US" dirty="0"/>
                    </a:p>
                  </a:txBody>
                  <a:tcPr anchor="ctr"/>
                </a:tc>
                <a:tc hMerge="1" vMerge="1">
                  <a:txBody>
                    <a:bodyPr/>
                    <a:lstStyle/>
                    <a:p>
                      <a:endParaRPr lang="en-US"/>
                    </a:p>
                  </a:txBody>
                  <a:tcPr/>
                </a:tc>
              </a:tr>
              <a:tr h="743311">
                <a:tc>
                  <a:txBody>
                    <a:bodyPr/>
                    <a:lstStyle/>
                    <a:p>
                      <a:pPr algn="l"/>
                      <a:r>
                        <a:rPr lang="en-US" sz="1500" dirty="0" smtClean="0"/>
                        <a:t>Energy Arbitrage</a:t>
                      </a:r>
                      <a:endParaRPr lang="en-US" sz="1500" dirty="0"/>
                    </a:p>
                  </a:txBody>
                  <a:tcPr marT="38100" marB="38100" anchor="ctr"/>
                </a:tc>
                <a:tc gridSpan="2" vMerge="1">
                  <a:txBody>
                    <a:bodyPr/>
                    <a:lstStyle/>
                    <a:p>
                      <a:pPr algn="ctr"/>
                      <a:endParaRPr lang="en-US" dirty="0"/>
                    </a:p>
                  </a:txBody>
                  <a:tcPr anchor="ctr"/>
                </a:tc>
                <a:tc hMerge="1" vMerge="1">
                  <a:txBody>
                    <a:bodyPr/>
                    <a:lstStyle/>
                    <a:p>
                      <a:pPr algn="ctr"/>
                      <a:endParaRPr lang="en-US" dirty="0"/>
                    </a:p>
                  </a:txBody>
                  <a:tcPr anchor="ctr"/>
                </a:tc>
              </a:tr>
            </a:tbl>
          </a:graphicData>
        </a:graphic>
      </p:graphicFrame>
      <p:cxnSp>
        <p:nvCxnSpPr>
          <p:cNvPr id="9" name="Straight Arrow Connector 8"/>
          <p:cNvCxnSpPr/>
          <p:nvPr/>
        </p:nvCxnSpPr>
        <p:spPr>
          <a:xfrm>
            <a:off x="5257800" y="1651000"/>
            <a:ext cx="1485900" cy="124341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 Placeholder 3"/>
          <p:cNvSpPr txBox="1">
            <a:spLocks/>
          </p:cNvSpPr>
          <p:nvPr/>
        </p:nvSpPr>
        <p:spPr>
          <a:xfrm>
            <a:off x="304800" y="4903344"/>
            <a:ext cx="4800600" cy="571500"/>
          </a:xfrm>
          <a:prstGeom prst="rect">
            <a:avLst/>
          </a:prstGeom>
        </p:spPr>
        <p:txBody>
          <a:bodyPr vert="horz" lIns="91440" tIns="45720" rIns="91440" bIns="45720" rtlCol="0" anchor="ctr">
            <a:noAutofit/>
          </a:bodyPr>
          <a:lstStyle>
            <a:lvl1pPr marL="0" indent="0" algn="r" defTabSz="914400" rtl="0" eaLnBrk="1" latinLnBrk="0" hangingPunct="1">
              <a:spcBef>
                <a:spcPct val="20000"/>
              </a:spcBef>
              <a:buClr>
                <a:schemeClr val="tx1">
                  <a:lumMod val="75000"/>
                  <a:lumOff val="25000"/>
                </a:schemeClr>
              </a:buClr>
              <a:buSzPct val="100000"/>
              <a:buFont typeface="Arial" panose="020B0604020202020204" pitchFamily="34" charset="0"/>
              <a:buNone/>
              <a:defRPr sz="1300" b="1" kern="1200">
                <a:solidFill>
                  <a:schemeClr val="bg1"/>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sz="1000" dirty="0" smtClean="0">
                <a:solidFill>
                  <a:schemeClr val="tx1"/>
                </a:solidFill>
              </a:rPr>
              <a:t>Detailed results can be found in the </a:t>
            </a:r>
            <a:r>
              <a:rPr lang="en-US" sz="1000" dirty="0">
                <a:solidFill>
                  <a:schemeClr val="tx1"/>
                </a:solidFill>
              </a:rPr>
              <a:t>2018 Semi-Annual </a:t>
            </a:r>
            <a:r>
              <a:rPr lang="en-US" sz="1000" dirty="0" smtClean="0">
                <a:solidFill>
                  <a:schemeClr val="tx1"/>
                </a:solidFill>
              </a:rPr>
              <a:t>Report to the Colorado </a:t>
            </a:r>
            <a:r>
              <a:rPr lang="en-US" sz="1000" dirty="0">
                <a:solidFill>
                  <a:schemeClr val="tx1"/>
                </a:solidFill>
              </a:rPr>
              <a:t>Public Utilities </a:t>
            </a:r>
            <a:r>
              <a:rPr lang="en-US" sz="1000" dirty="0" smtClean="0">
                <a:solidFill>
                  <a:schemeClr val="tx1"/>
                </a:solidFill>
              </a:rPr>
              <a:t>Commission Regarding the Innovative </a:t>
            </a:r>
            <a:r>
              <a:rPr lang="en-US" sz="1000" dirty="0">
                <a:solidFill>
                  <a:schemeClr val="tx1"/>
                </a:solidFill>
              </a:rPr>
              <a:t>Clean Technology </a:t>
            </a:r>
            <a:r>
              <a:rPr lang="en-US" sz="1000" dirty="0" smtClean="0">
                <a:solidFill>
                  <a:schemeClr val="tx1"/>
                </a:solidFill>
              </a:rPr>
              <a:t>Program Proceeding </a:t>
            </a:r>
            <a:r>
              <a:rPr lang="en-US" sz="1000" dirty="0">
                <a:solidFill>
                  <a:schemeClr val="tx1"/>
                </a:solidFill>
              </a:rPr>
              <a:t>No. </a:t>
            </a:r>
            <a:r>
              <a:rPr lang="en-US" sz="1000" dirty="0" smtClean="0">
                <a:solidFill>
                  <a:schemeClr val="tx1"/>
                </a:solidFill>
              </a:rPr>
              <a:t>09A-015E </a:t>
            </a:r>
            <a:endParaRPr lang="en-US" sz="1000" dirty="0">
              <a:solidFill>
                <a:schemeClr val="tx1"/>
              </a:solidFill>
            </a:endParaRPr>
          </a:p>
        </p:txBody>
      </p:sp>
      <p:pic>
        <p:nvPicPr>
          <p:cNvPr id="1026" name="Picture 2" descr="H:\PYTHON\NRI_Unit1_S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2984500"/>
            <a:ext cx="4229100" cy="23495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
          </p:nvPr>
        </p:nvSpPr>
        <p:spPr/>
        <p:txBody>
          <a:bodyPr/>
          <a:lstStyle/>
          <a:p>
            <a:fld id="{396272A9-6FE0-4626-AEC7-32312B635104}" type="slidenum">
              <a:rPr lang="en-US" smtClean="0"/>
              <a:pPr/>
              <a:t>54</a:t>
            </a:fld>
            <a:endParaRPr lang="en-US" dirty="0"/>
          </a:p>
        </p:txBody>
      </p:sp>
    </p:spTree>
    <p:extLst>
      <p:ext uri="{BB962C8B-B14F-4D97-AF65-F5344CB8AC3E}">
        <p14:creationId xmlns:p14="http://schemas.microsoft.com/office/powerpoint/2010/main" val="295654882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25500"/>
            <a:ext cx="8534400" cy="4238625"/>
          </a:xfrm>
        </p:spPr>
        <p:txBody>
          <a:bodyPr/>
          <a:lstStyle/>
          <a:p>
            <a:r>
              <a:rPr lang="en-US" dirty="0" smtClean="0"/>
              <a:t>Implementation and Integration </a:t>
            </a:r>
          </a:p>
          <a:p>
            <a:pPr lvl="1"/>
            <a:r>
              <a:rPr lang="en-US" dirty="0" smtClean="0"/>
              <a:t>Adapt learnings for future battery projects</a:t>
            </a:r>
          </a:p>
          <a:p>
            <a:pPr lvl="1"/>
            <a:r>
              <a:rPr lang="en-US" dirty="0" smtClean="0"/>
              <a:t>Different vendor platforms</a:t>
            </a:r>
            <a:r>
              <a:rPr lang="en-US" dirty="0" smtClean="0">
                <a:sym typeface="Wingdings" panose="05000000000000000000" pitchFamily="2" charset="2"/>
              </a:rPr>
              <a:t> cyber security, customization</a:t>
            </a:r>
          </a:p>
          <a:p>
            <a:pPr lvl="1"/>
            <a:r>
              <a:rPr lang="en-US" dirty="0" smtClean="0">
                <a:sym typeface="Wingdings" panose="05000000000000000000" pitchFamily="2" charset="2"/>
              </a:rPr>
              <a:t>Integration between different devices and systems</a:t>
            </a:r>
            <a:endParaRPr lang="en-US" dirty="0" smtClean="0"/>
          </a:p>
          <a:p>
            <a:r>
              <a:rPr lang="en-US" dirty="0" smtClean="0"/>
              <a:t>Inform Future Projects</a:t>
            </a:r>
          </a:p>
          <a:p>
            <a:pPr lvl="1"/>
            <a:r>
              <a:rPr lang="en-US" dirty="0" smtClean="0"/>
              <a:t>Batteries potential for mitigating feeder issues related to high PV</a:t>
            </a:r>
          </a:p>
          <a:p>
            <a:pPr lvl="1"/>
            <a:r>
              <a:rPr lang="en-US" dirty="0" smtClean="0"/>
              <a:t>Residential battery storage as demand response resource </a:t>
            </a:r>
          </a:p>
          <a:p>
            <a:pPr lvl="1"/>
            <a:r>
              <a:rPr lang="en-US" dirty="0" smtClean="0"/>
              <a:t>Non-wired alternative</a:t>
            </a:r>
          </a:p>
          <a:p>
            <a:pPr lvl="1"/>
            <a:r>
              <a:rPr lang="en-US" dirty="0" smtClean="0"/>
              <a:t>Cost-effectiveness</a:t>
            </a:r>
          </a:p>
          <a:p>
            <a:r>
              <a:rPr lang="en-US" dirty="0" smtClean="0"/>
              <a:t>Several </a:t>
            </a:r>
            <a:r>
              <a:rPr lang="en-US" dirty="0"/>
              <a:t>new processes for new technologies</a:t>
            </a:r>
          </a:p>
          <a:p>
            <a:pPr lvl="1"/>
            <a:r>
              <a:rPr lang="en-US" dirty="0"/>
              <a:t>Customer sited </a:t>
            </a:r>
            <a:r>
              <a:rPr lang="en-US" dirty="0" smtClean="0"/>
              <a:t>technologies</a:t>
            </a:r>
          </a:p>
          <a:p>
            <a:pPr lvl="1"/>
            <a:r>
              <a:rPr lang="en-US" dirty="0" smtClean="0"/>
              <a:t>Siting smaller systems in neighborhoods</a:t>
            </a:r>
          </a:p>
          <a:p>
            <a:pPr lvl="1"/>
            <a:r>
              <a:rPr lang="en-US" dirty="0" smtClean="0"/>
              <a:t>Training</a:t>
            </a:r>
          </a:p>
          <a:p>
            <a:r>
              <a:rPr lang="en-US" dirty="0" smtClean="0"/>
              <a:t>Environmental </a:t>
            </a:r>
            <a:r>
              <a:rPr lang="en-US" dirty="0"/>
              <a:t>controls</a:t>
            </a:r>
          </a:p>
          <a:p>
            <a:pPr lvl="1"/>
            <a:endParaRPr lang="en-US" dirty="0" smtClean="0"/>
          </a:p>
          <a:p>
            <a:pPr lvl="1"/>
            <a:endParaRPr lang="en-US" dirty="0"/>
          </a:p>
        </p:txBody>
      </p:sp>
      <p:sp>
        <p:nvSpPr>
          <p:cNvPr id="3" name="Title 2"/>
          <p:cNvSpPr>
            <a:spLocks noGrp="1"/>
          </p:cNvSpPr>
          <p:nvPr>
            <p:ph type="title"/>
          </p:nvPr>
        </p:nvSpPr>
        <p:spPr>
          <a:xfrm>
            <a:off x="304800" y="254000"/>
            <a:ext cx="7010400" cy="477816"/>
          </a:xfrm>
        </p:spPr>
        <p:txBody>
          <a:bodyPr/>
          <a:lstStyle/>
          <a:p>
            <a:r>
              <a:rPr lang="en-US" dirty="0" smtClean="0"/>
              <a:t>Lessons Learned</a:t>
            </a:r>
            <a:endParaRPr lang="en-US" dirty="0"/>
          </a:p>
        </p:txBody>
      </p:sp>
      <p:sp>
        <p:nvSpPr>
          <p:cNvPr id="4" name="Text Placeholder 3"/>
          <p:cNvSpPr>
            <a:spLocks noGrp="1"/>
          </p:cNvSpPr>
          <p:nvPr>
            <p:ph type="body" sz="quarter" idx="11"/>
          </p:nvPr>
        </p:nvSpPr>
        <p:spPr/>
        <p:txBody>
          <a:bodyPr/>
          <a:lstStyle/>
          <a:p>
            <a:r>
              <a:rPr lang="en-US" dirty="0" smtClean="0"/>
              <a:t>ICT Stakeholder Group</a:t>
            </a:r>
            <a:endParaRPr lang="en-US" dirty="0"/>
          </a:p>
        </p:txBody>
      </p:sp>
      <p:sp>
        <p:nvSpPr>
          <p:cNvPr id="6" name="Slide Number Placeholder 4"/>
          <p:cNvSpPr txBox="1">
            <a:spLocks/>
          </p:cNvSpPr>
          <p:nvPr/>
        </p:nvSpPr>
        <p:spPr>
          <a:xfrm>
            <a:off x="0" y="5561543"/>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55</a:t>
            </a:fld>
            <a:endParaRPr lang="en-US" dirty="0">
              <a:solidFill>
                <a:schemeClr val="bg1"/>
              </a:solidFill>
            </a:endParaRPr>
          </a:p>
        </p:txBody>
      </p:sp>
    </p:spTree>
    <p:extLst>
      <p:ext uri="{BB962C8B-B14F-4D97-AF65-F5344CB8AC3E}">
        <p14:creationId xmlns:p14="http://schemas.microsoft.com/office/powerpoint/2010/main" val="36581032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Q &amp; A</a:t>
            </a:r>
          </a:p>
          <a:p>
            <a:pPr marL="0" indent="0">
              <a:buNone/>
            </a:pPr>
            <a:endParaRPr lang="en-US" dirty="0"/>
          </a:p>
          <a:p>
            <a:r>
              <a:rPr lang="en-US" dirty="0" smtClean="0"/>
              <a:t>Review </a:t>
            </a:r>
            <a:r>
              <a:rPr lang="en-US" dirty="0"/>
              <a:t>Action </a:t>
            </a:r>
            <a:r>
              <a:rPr lang="en-US" dirty="0" smtClean="0"/>
              <a:t>Items</a:t>
            </a:r>
          </a:p>
          <a:p>
            <a:pPr marL="0" indent="0">
              <a:buNone/>
            </a:pPr>
            <a:endParaRPr lang="en-US" dirty="0" smtClean="0"/>
          </a:p>
          <a:p>
            <a:r>
              <a:rPr lang="en-US" dirty="0" smtClean="0"/>
              <a:t>Future </a:t>
            </a:r>
            <a:r>
              <a:rPr lang="en-US" dirty="0"/>
              <a:t>Agenda Items </a:t>
            </a:r>
            <a:endParaRPr lang="en-US" dirty="0" smtClean="0"/>
          </a:p>
          <a:p>
            <a:pPr marL="0" indent="0">
              <a:buNone/>
            </a:pPr>
            <a:endParaRPr lang="en-US" b="1" dirty="0" smtClean="0"/>
          </a:p>
          <a:p>
            <a:endParaRPr lang="en-US" b="1" dirty="0"/>
          </a:p>
        </p:txBody>
      </p:sp>
      <p:sp>
        <p:nvSpPr>
          <p:cNvPr id="3" name="Title 2"/>
          <p:cNvSpPr>
            <a:spLocks noGrp="1"/>
          </p:cNvSpPr>
          <p:nvPr>
            <p:ph type="title"/>
          </p:nvPr>
        </p:nvSpPr>
        <p:spPr/>
        <p:txBody>
          <a:bodyPr/>
          <a:lstStyle/>
          <a:p>
            <a:r>
              <a:rPr lang="en-US" sz="2400" b="1" dirty="0" smtClean="0"/>
              <a:t>Wrap Up </a:t>
            </a:r>
            <a:endParaRPr lang="en-US" sz="2400" b="1" dirty="0"/>
          </a:p>
        </p:txBody>
      </p:sp>
      <p:sp>
        <p:nvSpPr>
          <p:cNvPr id="4" name="Text Placeholder 3"/>
          <p:cNvSpPr>
            <a:spLocks noGrp="1"/>
          </p:cNvSpPr>
          <p:nvPr>
            <p:ph type="body" sz="quarter" idx="11"/>
          </p:nvPr>
        </p:nvSpPr>
        <p:spPr/>
        <p:txBody>
          <a:bodyPr/>
          <a:lstStyle/>
          <a:p>
            <a:r>
              <a:rPr lang="en-US" dirty="0" smtClean="0"/>
              <a:t>ICT </a:t>
            </a:r>
            <a:r>
              <a:rPr lang="en-US" dirty="0"/>
              <a:t>Stakeholder Group</a:t>
            </a:r>
          </a:p>
        </p:txBody>
      </p:sp>
      <p:sp>
        <p:nvSpPr>
          <p:cNvPr id="6" name="Slide Number Placeholder 4"/>
          <p:cNvSpPr txBox="1">
            <a:spLocks/>
          </p:cNvSpPr>
          <p:nvPr/>
        </p:nvSpPr>
        <p:spPr>
          <a:xfrm>
            <a:off x="0" y="5561542"/>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bg1"/>
              </a:solidFill>
            </a:endParaRPr>
          </a:p>
        </p:txBody>
      </p:sp>
      <p:sp>
        <p:nvSpPr>
          <p:cNvPr id="7" name="Slide Number Placeholder 4"/>
          <p:cNvSpPr txBox="1">
            <a:spLocks/>
          </p:cNvSpPr>
          <p:nvPr/>
        </p:nvSpPr>
        <p:spPr>
          <a:xfrm>
            <a:off x="0" y="5561543"/>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56</a:t>
            </a:fld>
            <a:endParaRPr lang="en-US" dirty="0">
              <a:solidFill>
                <a:schemeClr val="bg1"/>
              </a:solidFill>
            </a:endParaRPr>
          </a:p>
        </p:txBody>
      </p:sp>
    </p:spTree>
    <p:extLst>
      <p:ext uri="{BB962C8B-B14F-4D97-AF65-F5344CB8AC3E}">
        <p14:creationId xmlns:p14="http://schemas.microsoft.com/office/powerpoint/2010/main" val="27863315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Review </a:t>
            </a:r>
            <a:r>
              <a:rPr lang="en-US" dirty="0"/>
              <a:t>Action </a:t>
            </a:r>
            <a:r>
              <a:rPr lang="en-US" dirty="0" smtClean="0"/>
              <a:t>Items</a:t>
            </a:r>
          </a:p>
          <a:p>
            <a:endParaRPr lang="en-US" dirty="0" smtClean="0"/>
          </a:p>
          <a:p>
            <a:endParaRPr lang="en-US" dirty="0" smtClean="0"/>
          </a:p>
          <a:p>
            <a:r>
              <a:rPr lang="en-US" dirty="0" smtClean="0"/>
              <a:t>Future </a:t>
            </a:r>
            <a:r>
              <a:rPr lang="en-US" dirty="0"/>
              <a:t>Agenda Items </a:t>
            </a:r>
            <a:endParaRPr lang="en-US" dirty="0" smtClean="0"/>
          </a:p>
          <a:p>
            <a:endParaRPr lang="en-US" dirty="0" smtClean="0"/>
          </a:p>
          <a:p>
            <a:endParaRPr lang="en-US" dirty="0"/>
          </a:p>
          <a:p>
            <a:r>
              <a:rPr lang="en-US" dirty="0" smtClean="0"/>
              <a:t>Next Meeting Scheduled for November 16</a:t>
            </a:r>
            <a:r>
              <a:rPr lang="en-US" baseline="30000" dirty="0" smtClean="0"/>
              <a:t>th</a:t>
            </a:r>
            <a:r>
              <a:rPr lang="en-US" dirty="0" smtClean="0"/>
              <a:t> </a:t>
            </a:r>
            <a:endParaRPr lang="en-US" dirty="0"/>
          </a:p>
        </p:txBody>
      </p:sp>
      <p:sp>
        <p:nvSpPr>
          <p:cNvPr id="3" name="Title 2"/>
          <p:cNvSpPr>
            <a:spLocks noGrp="1"/>
          </p:cNvSpPr>
          <p:nvPr>
            <p:ph type="title"/>
          </p:nvPr>
        </p:nvSpPr>
        <p:spPr/>
        <p:txBody>
          <a:bodyPr/>
          <a:lstStyle/>
          <a:p>
            <a:r>
              <a:rPr lang="en-US" sz="2400" b="1" dirty="0"/>
              <a:t>Combined Stakeholder </a:t>
            </a:r>
            <a:r>
              <a:rPr lang="en-US" sz="2400" b="1" dirty="0" smtClean="0"/>
              <a:t>Group Wrap Up </a:t>
            </a:r>
            <a:endParaRPr lang="en-US" sz="2400" b="1" dirty="0"/>
          </a:p>
        </p:txBody>
      </p:sp>
      <p:sp>
        <p:nvSpPr>
          <p:cNvPr id="4" name="Text Placeholder 3"/>
          <p:cNvSpPr>
            <a:spLocks noGrp="1"/>
          </p:cNvSpPr>
          <p:nvPr>
            <p:ph type="body" sz="quarter" idx="11"/>
          </p:nvPr>
        </p:nvSpPr>
        <p:spPr/>
        <p:txBody>
          <a:bodyPr/>
          <a:lstStyle/>
          <a:p>
            <a:r>
              <a:rPr lang="en-US" dirty="0"/>
              <a:t>Combined Stakeholder Group</a:t>
            </a:r>
          </a:p>
        </p:txBody>
      </p:sp>
      <p:sp>
        <p:nvSpPr>
          <p:cNvPr id="6" name="Slide Number Placeholder 4"/>
          <p:cNvSpPr txBox="1">
            <a:spLocks/>
          </p:cNvSpPr>
          <p:nvPr/>
        </p:nvSpPr>
        <p:spPr>
          <a:xfrm>
            <a:off x="0" y="5561543"/>
            <a:ext cx="609600" cy="177271"/>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57</a:t>
            </a:fld>
            <a:endParaRPr lang="en-US" dirty="0">
              <a:solidFill>
                <a:schemeClr val="bg1"/>
              </a:solidFill>
            </a:endParaRPr>
          </a:p>
        </p:txBody>
      </p:sp>
    </p:spTree>
    <p:extLst>
      <p:ext uri="{BB962C8B-B14F-4D97-AF65-F5344CB8AC3E}">
        <p14:creationId xmlns:p14="http://schemas.microsoft.com/office/powerpoint/2010/main" val="1074540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4B58C7B484EA4E9DF9E196CCA84C32" ma:contentTypeVersion="15" ma:contentTypeDescription="Create a new document." ma:contentTypeScope="" ma:versionID="dcb22ea26424dd76673ebc1248718d38">
  <xsd:schema xmlns:xsd="http://www.w3.org/2001/XMLSchema" xmlns:xs="http://www.w3.org/2001/XMLSchema" xmlns:p="http://schemas.microsoft.com/office/2006/metadata/properties" xmlns:ns1="http://schemas.microsoft.com/sharepoint/v3" xmlns:ns2="dc6c120b-7fe0-45bc-b558-bf9885f8ae47" xmlns:ns3="3a4691b2-b1f1-4e19-a4d4-b546186530d3" targetNamespace="http://schemas.microsoft.com/office/2006/metadata/properties" ma:root="true" ma:fieldsID="4e53337dd21ef1ee4c39461c9d33aefb" ns1:_="" ns2:_="" ns3:_="">
    <xsd:import namespace="http://schemas.microsoft.com/sharepoint/v3"/>
    <xsd:import namespace="dc6c120b-7fe0-45bc-b558-bf9885f8ae47"/>
    <xsd:import namespace="3a4691b2-b1f1-4e19-a4d4-b546186530d3"/>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6c120b-7fe0-45bc-b558-bf9885f8ae4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4691b2-b1f1-4e19-a4d4-b546186530d3" elementFormDefault="qualified">
    <xsd:import namespace="http://schemas.microsoft.com/office/2006/documentManagement/types"/>
    <xsd:import namespace="http://schemas.microsoft.com/office/infopath/2007/PartnerControls"/>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F152CB-D7B5-4E88-A7E8-0B0FC8B1463C}"/>
</file>

<file path=customXml/itemProps2.xml><?xml version="1.0" encoding="utf-8"?>
<ds:datastoreItem xmlns:ds="http://schemas.openxmlformats.org/officeDocument/2006/customXml" ds:itemID="{57A0697B-995F-4B74-9C1D-35AFB57956FD}">
  <ds:schemaRefs>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dc6c120b-7fe0-45bc-b558-bf9885f8ae47"/>
    <ds:schemaRef ds:uri="http://schemas.microsoft.com/office/2006/metadata/properties"/>
    <ds:schemaRef ds:uri="http://www.w3.org/XML/1998/namespace"/>
    <ds:schemaRef ds:uri="http://purl.org/dc/elements/1.1/"/>
    <ds:schemaRef ds:uri="http://purl.org/dc/terms/"/>
    <ds:schemaRef ds:uri="http://schemas.microsoft.com/sharepoint/v3"/>
  </ds:schemaRefs>
</ds:datastoreItem>
</file>

<file path=customXml/itemProps3.xml><?xml version="1.0" encoding="utf-8"?>
<ds:datastoreItem xmlns:ds="http://schemas.openxmlformats.org/officeDocument/2006/customXml" ds:itemID="{1AC1DC9C-3DB8-48A4-9618-7EDADDE3FC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8099</TotalTime>
  <Words>2745</Words>
  <Application>Microsoft Office PowerPoint</Application>
  <PresentationFormat>On-screen Show (16:10)</PresentationFormat>
  <Paragraphs>753</Paragraphs>
  <Slides>57</Slides>
  <Notes>28</Notes>
  <HiddenSlides>0</HiddenSlides>
  <MMClips>0</MMClips>
  <ScaleCrop>false</ScaleCrop>
  <HeadingPairs>
    <vt:vector size="4" baseType="variant">
      <vt:variant>
        <vt:lpstr>Theme</vt:lpstr>
      </vt:variant>
      <vt:variant>
        <vt:i4>4</vt:i4>
      </vt:variant>
      <vt:variant>
        <vt:lpstr>Slide Titles</vt:lpstr>
      </vt:variant>
      <vt:variant>
        <vt:i4>57</vt:i4>
      </vt:variant>
    </vt:vector>
  </HeadingPairs>
  <TitlesOfParts>
    <vt:vector size="61" baseType="lpstr">
      <vt:lpstr>Office Theme</vt:lpstr>
      <vt:lpstr>1_Office Theme</vt:lpstr>
      <vt:lpstr>2_Office Theme</vt:lpstr>
      <vt:lpstr>3_Office Theme</vt:lpstr>
      <vt:lpstr>PowerPoint Presentation</vt:lpstr>
      <vt:lpstr>AGENDA</vt:lpstr>
      <vt:lpstr>Admin. &amp; Action Items from Last Meeting</vt:lpstr>
      <vt:lpstr>Renewable*Connect</vt:lpstr>
      <vt:lpstr>Numbers in the dashboards </vt:lpstr>
      <vt:lpstr>Solar*Rewards &amp; Net Metering Only Dashboard</vt:lpstr>
      <vt:lpstr>Solar*Rewards &amp; Net Metering Only Dashboard</vt:lpstr>
      <vt:lpstr>Solar*Rewards &amp; Net Metering Only Dashboard</vt:lpstr>
      <vt:lpstr>Solar*Rewards Large and Medium Update</vt:lpstr>
      <vt:lpstr>On-site Battery Storage – Project Status</vt:lpstr>
      <vt:lpstr>PowerPoint Presentation</vt:lpstr>
      <vt:lpstr>Colorado Energy Office Overview</vt:lpstr>
      <vt:lpstr>Colorado Becomes First Weatherization State to Install Solar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Solar Assist Grants Electrical Panel Upgrades &amp; Roof Repair to Address Low-income Barriers to Solar PV</vt:lpstr>
      <vt:lpstr>PowerPoint Presentation</vt:lpstr>
      <vt:lpstr>PowerPoint Presentation</vt:lpstr>
      <vt:lpstr>PowerPoint Presentation</vt:lpstr>
      <vt:lpstr>PowerPoint Presentation</vt:lpstr>
      <vt:lpstr>Solar*Rewards Community from the CSG Workshop</vt:lpstr>
      <vt:lpstr>Regional Solar*Rewards Community </vt:lpstr>
      <vt:lpstr>Solar*Rewards Community Updates</vt:lpstr>
      <vt:lpstr>Solar*Rewards Community - Standard Offers</vt:lpstr>
      <vt:lpstr>Solar*Rewards Community:  2017 LI &amp; Open Program RFPs</vt:lpstr>
      <vt:lpstr>2018 SRC LI &amp; Open RFP: Proposed Timing</vt:lpstr>
      <vt:lpstr>Solar*Rewards Community – LI RFP Scoring Sub Group</vt:lpstr>
      <vt:lpstr>Solar*Rewards Community – LI RFP Scoring Sub Group</vt:lpstr>
      <vt:lpstr>Residential Battery Demand Response Pilot (DSM)</vt:lpstr>
      <vt:lpstr>Geo-targeting (DSM)</vt:lpstr>
      <vt:lpstr>Renewable*Connect Post-Enrollment Survey</vt:lpstr>
      <vt:lpstr>Renewable*Connect Post-Enrollment Survey</vt:lpstr>
      <vt:lpstr>Renewable*Connect Post-Enrollment Survey</vt:lpstr>
      <vt:lpstr>Renewable*Connect Post-Enrollment Survey</vt:lpstr>
      <vt:lpstr>Key topics</vt:lpstr>
      <vt:lpstr>Hosting Capacity Map/How to Interconnect Page Feedback</vt:lpstr>
      <vt:lpstr>PowerPoint Presentation</vt:lpstr>
      <vt:lpstr>Agenda</vt:lpstr>
      <vt:lpstr>Peña Station/Panasonic Project</vt:lpstr>
      <vt:lpstr>Panasonic Project Use Cases</vt:lpstr>
      <vt:lpstr>Stapleton Utility-Sited Project</vt:lpstr>
      <vt:lpstr>Demonstration, Results &amp; Lessons Learned</vt:lpstr>
      <vt:lpstr>Demonstration: Panasonic Web UI</vt:lpstr>
      <vt:lpstr>Demonstration: Sunverge Web UI</vt:lpstr>
      <vt:lpstr>Panasonic Testing Results</vt:lpstr>
      <vt:lpstr>Stapleton BTM Testing Results</vt:lpstr>
      <vt:lpstr>Stapleton Utility-Sited Testing Results </vt:lpstr>
      <vt:lpstr>Lessons Learned</vt:lpstr>
      <vt:lpstr>Wrap Up </vt:lpstr>
      <vt:lpstr>Combined Stakeholder Group Wrap Up </vt:lpstr>
    </vt:vector>
  </TitlesOfParts>
  <Company>Xcel Energy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Xcel Energy</dc:creator>
  <cp:lastModifiedBy>Kevin Cray</cp:lastModifiedBy>
  <cp:revision>504</cp:revision>
  <cp:lastPrinted>2018-06-14T23:14:40Z</cp:lastPrinted>
  <dcterms:created xsi:type="dcterms:W3CDTF">2014-10-16T17:34:05Z</dcterms:created>
  <dcterms:modified xsi:type="dcterms:W3CDTF">2018-08-23T22:25:48Z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0x010100954B58C7B484EA4E9DF9E196CCA84C32</vt:lpwstr>
  </property>
</Properties>
</file>